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4"/>
  </p:sldMasterIdLst>
  <p:notesMasterIdLst>
    <p:notesMasterId r:id="rId52"/>
  </p:notesMasterIdLst>
  <p:handoutMasterIdLst>
    <p:handoutMasterId r:id="rId53"/>
  </p:handoutMasterIdLst>
  <p:sldIdLst>
    <p:sldId id="320" r:id="rId5"/>
    <p:sldId id="367" r:id="rId6"/>
    <p:sldId id="288" r:id="rId7"/>
    <p:sldId id="289" r:id="rId8"/>
    <p:sldId id="369" r:id="rId9"/>
    <p:sldId id="361" r:id="rId10"/>
    <p:sldId id="371" r:id="rId11"/>
    <p:sldId id="370" r:id="rId12"/>
    <p:sldId id="365" r:id="rId13"/>
    <p:sldId id="366" r:id="rId14"/>
    <p:sldId id="362" r:id="rId15"/>
    <p:sldId id="259" r:id="rId16"/>
    <p:sldId id="260" r:id="rId17"/>
    <p:sldId id="364" r:id="rId18"/>
    <p:sldId id="262" r:id="rId19"/>
    <p:sldId id="263" r:id="rId20"/>
    <p:sldId id="264" r:id="rId21"/>
    <p:sldId id="265" r:id="rId22"/>
    <p:sldId id="335" r:id="rId23"/>
    <p:sldId id="363" r:id="rId24"/>
    <p:sldId id="266" r:id="rId25"/>
    <p:sldId id="267" r:id="rId26"/>
    <p:sldId id="268" r:id="rId27"/>
    <p:sldId id="269" r:id="rId28"/>
    <p:sldId id="270" r:id="rId29"/>
    <p:sldId id="271" r:id="rId30"/>
    <p:sldId id="279" r:id="rId31"/>
    <p:sldId id="280" r:id="rId32"/>
    <p:sldId id="281" r:id="rId33"/>
    <p:sldId id="343" r:id="rId34"/>
    <p:sldId id="340" r:id="rId35"/>
    <p:sldId id="272" r:id="rId36"/>
    <p:sldId id="273" r:id="rId37"/>
    <p:sldId id="373" r:id="rId38"/>
    <p:sldId id="374" r:id="rId39"/>
    <p:sldId id="301" r:id="rId40"/>
    <p:sldId id="302" r:id="rId41"/>
    <p:sldId id="303" r:id="rId42"/>
    <p:sldId id="304" r:id="rId43"/>
    <p:sldId id="350" r:id="rId44"/>
    <p:sldId id="349" r:id="rId45"/>
    <p:sldId id="351" r:id="rId46"/>
    <p:sldId id="353" r:id="rId47"/>
    <p:sldId id="354" r:id="rId48"/>
    <p:sldId id="314" r:id="rId49"/>
    <p:sldId id="318" r:id="rId50"/>
    <p:sldId id="372" r:id="rId5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4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Srednji slog 4 – poudarek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Brez sloga, brez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Svetel slog 3 – poudarek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Svetel slog 3 – poudarek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Srednji slog 2 – poudarek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80" autoAdjust="0"/>
  </p:normalViewPr>
  <p:slideViewPr>
    <p:cSldViewPr>
      <p:cViewPr varScale="1">
        <p:scale>
          <a:sx n="76" d="100"/>
          <a:sy n="76" d="100"/>
        </p:scale>
        <p:origin x="720" y="96"/>
      </p:cViewPr>
      <p:guideLst>
        <p:guide pos="3839"/>
        <p:guide orient="horz" pos="2160"/>
      </p:guideLst>
    </p:cSldViewPr>
  </p:slideViewPr>
  <p:notesTextViewPr>
    <p:cViewPr>
      <p:scale>
        <a:sx n="1" d="1"/>
        <a:sy n="1" d="1"/>
      </p:scale>
      <p:origin x="0" y="0"/>
    </p:cViewPr>
  </p:notesTextViewPr>
  <p:notesViewPr>
    <p:cSldViewPr>
      <p:cViewPr varScale="1">
        <p:scale>
          <a:sx n="89" d="100"/>
          <a:sy n="89" d="100"/>
        </p:scale>
        <p:origin x="375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sl-SI" dirty="0"/>
          </a:p>
        </p:txBody>
      </p:sp>
      <p:sp>
        <p:nvSpPr>
          <p:cNvPr id="3" name="Označba mest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683C6CF8-A0EF-4BC7-9D8C-B4F809A6EFC8}" type="datetime1">
              <a:rPr lang="sl-SI" smtClean="0"/>
              <a:t>8. 09. 2023</a:t>
            </a:fld>
            <a:endParaRPr lang="sl-SI" dirty="0"/>
          </a:p>
        </p:txBody>
      </p:sp>
      <p:sp>
        <p:nvSpPr>
          <p:cNvPr id="4" name="Označba mest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sl-SI" dirty="0"/>
          </a:p>
        </p:txBody>
      </p:sp>
      <p:sp>
        <p:nvSpPr>
          <p:cNvPr id="5" name="Označba mesta za številko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sl-SI" smtClean="0"/>
              <a:pPr algn="r" rtl="0"/>
              <a:t>‹#›</a:t>
            </a:fld>
            <a:endParaRPr lang="sl-SI"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sl-SI" dirty="0"/>
          </a:p>
        </p:txBody>
      </p:sp>
      <p:sp>
        <p:nvSpPr>
          <p:cNvPr id="3" name="Označba mest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8687905-2039-4444-B166-4FFA3E2C2EE1}" type="datetime1">
              <a:rPr lang="sl-SI" smtClean="0"/>
              <a:pPr/>
              <a:t>8. 09. 2023</a:t>
            </a:fld>
            <a:endParaRPr lang="sl-SI" dirty="0"/>
          </a:p>
        </p:txBody>
      </p:sp>
      <p:sp>
        <p:nvSpPr>
          <p:cNvPr id="4" name="Označba mesta za sliko diapoz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sl-SI" dirty="0"/>
          </a:p>
        </p:txBody>
      </p:sp>
      <p:sp>
        <p:nvSpPr>
          <p:cNvPr id="5" name="Označba mest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sl-SI" dirty="0"/>
              <a:t>Kliknite, če želite urediti sloge besedila matrice</a:t>
            </a:r>
          </a:p>
          <a:p>
            <a:pPr lvl="1" rtl="0"/>
            <a:r>
              <a:rPr lang="sl-SI" dirty="0"/>
              <a:t>Druga raven</a:t>
            </a:r>
          </a:p>
          <a:p>
            <a:pPr lvl="2" rtl="0"/>
            <a:r>
              <a:rPr lang="sl-SI" dirty="0"/>
              <a:t>Tretja raven</a:t>
            </a:r>
          </a:p>
          <a:p>
            <a:pPr lvl="3" rtl="0"/>
            <a:r>
              <a:rPr lang="sl-SI" dirty="0"/>
              <a:t>Četrta raven</a:t>
            </a:r>
          </a:p>
          <a:p>
            <a:pPr lvl="4" rtl="0"/>
            <a:r>
              <a:rPr lang="sl-SI" dirty="0"/>
              <a:t>Peta raven</a:t>
            </a:r>
          </a:p>
        </p:txBody>
      </p:sp>
      <p:sp>
        <p:nvSpPr>
          <p:cNvPr id="6" name="Označba mest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sl-SI" dirty="0"/>
          </a:p>
        </p:txBody>
      </p:sp>
      <p:sp>
        <p:nvSpPr>
          <p:cNvPr id="7" name="Označba mest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2E61351F-DBB1-4664-ADA9-83BC7CB8848D}" type="slidenum">
              <a:rPr lang="sl-SI" smtClean="0"/>
              <a:pPr algn="r"/>
              <a:t>‹#›</a:t>
            </a:fld>
            <a:endParaRPr lang="sl-SI"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03614D-B64B-4E7B-893F-E3FB6D269301}" type="slidenum">
              <a:rPr lang="sl-SI" altLang="sl-SI">
                <a:latin typeface="Times New Roman" panose="02020603050405020304" pitchFamily="18" charset="0"/>
              </a:rPr>
              <a:pPr/>
              <a:t>27</a:t>
            </a:fld>
            <a:endParaRPr lang="sl-SI" altLang="sl-SI">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sl-SI" altLang="sl-SI">
              <a:cs typeface="Arial" panose="020B0604020202020204" pitchFamily="34" charset="0"/>
            </a:endParaRPr>
          </a:p>
        </p:txBody>
      </p:sp>
    </p:spTree>
    <p:extLst>
      <p:ext uri="{BB962C8B-B14F-4D97-AF65-F5344CB8AC3E}">
        <p14:creationId xmlns:p14="http://schemas.microsoft.com/office/powerpoint/2010/main" val="56215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1AE34E-CD20-48FB-BB29-7654D776024A}" type="slidenum">
              <a:rPr lang="sl-SI" altLang="sl-SI">
                <a:latin typeface="Times New Roman" panose="02020603050405020304" pitchFamily="18" charset="0"/>
              </a:rPr>
              <a:pPr/>
              <a:t>28</a:t>
            </a:fld>
            <a:endParaRPr lang="sl-SI" altLang="sl-SI">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sl-SI" altLang="sl-SI">
              <a:cs typeface="Arial" panose="020B0604020202020204" pitchFamily="34" charset="0"/>
            </a:endParaRPr>
          </a:p>
        </p:txBody>
      </p:sp>
    </p:spTree>
    <p:extLst>
      <p:ext uri="{BB962C8B-B14F-4D97-AF65-F5344CB8AC3E}">
        <p14:creationId xmlns:p14="http://schemas.microsoft.com/office/powerpoint/2010/main" val="177474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pPr rtl="0"/>
            <a:fld id="{B8796F01-7154-41E0-B48B-A6921757531A}" type="slidenum">
              <a:rPr lang="sl-SI" noProof="0" smtClean="0"/>
              <a:pPr rtl="0"/>
              <a:t>30</a:t>
            </a:fld>
            <a:endParaRPr lang="sl-SI" noProof="0"/>
          </a:p>
        </p:txBody>
      </p:sp>
    </p:spTree>
    <p:extLst>
      <p:ext uri="{BB962C8B-B14F-4D97-AF65-F5344CB8AC3E}">
        <p14:creationId xmlns:p14="http://schemas.microsoft.com/office/powerpoint/2010/main" val="351355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40</a:t>
            </a:fld>
            <a:endParaRPr lang="en-US"/>
          </a:p>
        </p:txBody>
      </p:sp>
    </p:spTree>
    <p:extLst>
      <p:ext uri="{BB962C8B-B14F-4D97-AF65-F5344CB8AC3E}">
        <p14:creationId xmlns:p14="http://schemas.microsoft.com/office/powerpoint/2010/main" val="164074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41</a:t>
            </a:fld>
            <a:endParaRPr lang="en-US"/>
          </a:p>
        </p:txBody>
      </p:sp>
    </p:spTree>
    <p:extLst>
      <p:ext uri="{BB962C8B-B14F-4D97-AF65-F5344CB8AC3E}">
        <p14:creationId xmlns:p14="http://schemas.microsoft.com/office/powerpoint/2010/main" val="2424694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42</a:t>
            </a:fld>
            <a:endParaRPr lang="en-US"/>
          </a:p>
        </p:txBody>
      </p:sp>
    </p:spTree>
    <p:extLst>
      <p:ext uri="{BB962C8B-B14F-4D97-AF65-F5344CB8AC3E}">
        <p14:creationId xmlns:p14="http://schemas.microsoft.com/office/powerpoint/2010/main" val="256272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43</a:t>
            </a:fld>
            <a:endParaRPr lang="en-US"/>
          </a:p>
        </p:txBody>
      </p:sp>
    </p:spTree>
    <p:extLst>
      <p:ext uri="{BB962C8B-B14F-4D97-AF65-F5344CB8AC3E}">
        <p14:creationId xmlns:p14="http://schemas.microsoft.com/office/powerpoint/2010/main" val="163067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670587-680A-45A7-AF65-CA6069114363}" type="slidenum">
              <a:rPr lang="sl-SI" altLang="sl-SI">
                <a:latin typeface="Times New Roman" panose="02020603050405020304" pitchFamily="18" charset="0"/>
              </a:rPr>
              <a:pPr/>
              <a:t>46</a:t>
            </a:fld>
            <a:endParaRPr lang="sl-SI" altLang="sl-SI">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sl-SI" altLang="sl-SI">
              <a:cs typeface="Arial" panose="020B0604020202020204" pitchFamily="34" charset="0"/>
            </a:endParaRPr>
          </a:p>
        </p:txBody>
      </p:sp>
    </p:spTree>
    <p:extLst>
      <p:ext uri="{BB962C8B-B14F-4D97-AF65-F5344CB8AC3E}">
        <p14:creationId xmlns:p14="http://schemas.microsoft.com/office/powerpoint/2010/main" val="2434025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11" name="Freeform 6" title="scalloped circle"/>
          <p:cNvSpPr/>
          <p:nvPr/>
        </p:nvSpPr>
        <p:spPr bwMode="auto">
          <a:xfrm>
            <a:off x="3556090" y="630937"/>
            <a:ext cx="5234212"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242" y="1098388"/>
            <a:ext cx="10315731" cy="4394988"/>
          </a:xfrm>
        </p:spPr>
        <p:txBody>
          <a:bodyPr anchor="ctr">
            <a:noAutofit/>
          </a:bodyPr>
          <a:lstStyle>
            <a:lvl1pPr algn="ctr">
              <a:defRPr sz="9997" spc="800" baseline="0"/>
            </a:lvl1pPr>
          </a:lstStyle>
          <a:p>
            <a:r>
              <a:rPr lang="sl-SI"/>
              <a:t>Kliknite, če želite urediti slog naslova matrice</a:t>
            </a:r>
            <a:endParaRPr lang="en-US" dirty="0"/>
          </a:p>
        </p:txBody>
      </p:sp>
      <p:sp>
        <p:nvSpPr>
          <p:cNvPr id="3" name="Subtitle 2"/>
          <p:cNvSpPr>
            <a:spLocks noGrp="1"/>
          </p:cNvSpPr>
          <p:nvPr>
            <p:ph type="subTitle" idx="1"/>
          </p:nvPr>
        </p:nvSpPr>
        <p:spPr>
          <a:xfrm>
            <a:off x="2214469" y="5979197"/>
            <a:ext cx="8043278" cy="742279"/>
          </a:xfrm>
        </p:spPr>
        <p:txBody>
          <a:bodyPr anchor="t">
            <a:normAutofit/>
          </a:bodyPr>
          <a:lstStyle>
            <a:lvl1pPr marL="0" indent="0" algn="ctr">
              <a:lnSpc>
                <a:spcPct val="100000"/>
              </a:lnSpc>
              <a:buNone/>
              <a:defRPr sz="1999" b="1" i="0" cap="all" spc="400"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sl-SI"/>
              <a:t>Kliknite, če želite urediti slog podnaslova matrice</a:t>
            </a:r>
            <a:endParaRPr lang="en-US" dirty="0"/>
          </a:p>
        </p:txBody>
      </p:sp>
      <p:sp>
        <p:nvSpPr>
          <p:cNvPr id="4" name="Date Placeholder 3"/>
          <p:cNvSpPr>
            <a:spLocks noGrp="1"/>
          </p:cNvSpPr>
          <p:nvPr>
            <p:ph type="dt" sz="half" idx="10"/>
          </p:nvPr>
        </p:nvSpPr>
        <p:spPr>
          <a:xfrm>
            <a:off x="1078242" y="6375679"/>
            <a:ext cx="2329115" cy="348462"/>
          </a:xfrm>
        </p:spPr>
        <p:txBody>
          <a:bodyPr/>
          <a:lstStyle>
            <a:lvl1pPr>
              <a:defRPr baseline="0">
                <a:solidFill>
                  <a:schemeClr val="accent1">
                    <a:lumMod val="50000"/>
                  </a:schemeClr>
                </a:solidFill>
              </a:defRPr>
            </a:lvl1pPr>
          </a:lstStyle>
          <a:p>
            <a:fld id="{0C0B20AD-76B2-4D97-A6A9-6E0F99D297B4}" type="datetime1">
              <a:rPr lang="sl-SI" smtClean="0"/>
              <a:pPr/>
              <a:t>8. 09. 2023</a:t>
            </a:fld>
            <a:endParaRPr lang="sl-SI" dirty="0"/>
          </a:p>
        </p:txBody>
      </p:sp>
      <p:sp>
        <p:nvSpPr>
          <p:cNvPr id="5" name="Footer Placeholder 4"/>
          <p:cNvSpPr>
            <a:spLocks noGrp="1"/>
          </p:cNvSpPr>
          <p:nvPr>
            <p:ph type="ftr" sz="quarter" idx="11"/>
          </p:nvPr>
        </p:nvSpPr>
        <p:spPr>
          <a:xfrm>
            <a:off x="4179244" y="6375679"/>
            <a:ext cx="4113728" cy="345796"/>
          </a:xfrm>
        </p:spPr>
        <p:txBody>
          <a:bodyPr/>
          <a:lstStyle>
            <a:lvl1pPr>
              <a:defRPr baseline="0">
                <a:solidFill>
                  <a:schemeClr val="accent1">
                    <a:lumMod val="50000"/>
                  </a:schemeClr>
                </a:solidFill>
              </a:defRPr>
            </a:lvl1pPr>
          </a:lstStyle>
          <a:p>
            <a:endParaRPr lang="sl-SI" dirty="0"/>
          </a:p>
        </p:txBody>
      </p:sp>
      <p:sp>
        <p:nvSpPr>
          <p:cNvPr id="6" name="Slide Number Placeholder 5"/>
          <p:cNvSpPr>
            <a:spLocks noGrp="1"/>
          </p:cNvSpPr>
          <p:nvPr>
            <p:ph type="sldNum" sz="quarter" idx="12"/>
          </p:nvPr>
        </p:nvSpPr>
        <p:spPr>
          <a:xfrm>
            <a:off x="9064857" y="6375679"/>
            <a:ext cx="2329116" cy="345796"/>
          </a:xfrm>
        </p:spPr>
        <p:txBody>
          <a:bodyPr/>
          <a:lstStyle>
            <a:lvl1pPr>
              <a:defRPr baseline="0">
                <a:solidFill>
                  <a:schemeClr val="accent1">
                    <a:lumMod val="50000"/>
                  </a:schemeClr>
                </a:solidFill>
              </a:defRPr>
            </a:lvl1pPr>
          </a:lstStyle>
          <a:p>
            <a:fld id="{81FEFA0A-2F20-4B60-98C6-5FFDA469AA1C}" type="slidenum">
              <a:rPr lang="sl-SI" smtClean="0"/>
              <a:pPr/>
              <a:t>‹#›</a:t>
            </a:fld>
            <a:endParaRPr lang="sl-SI" dirty="0"/>
          </a:p>
        </p:txBody>
      </p:sp>
      <p:sp>
        <p:nvSpPr>
          <p:cNvPr id="13" name="Rectangle 12" title="left edge border"/>
          <p:cNvSpPr/>
          <p:nvPr/>
        </p:nvSpPr>
        <p:spPr>
          <a:xfrm>
            <a:off x="0" y="0"/>
            <a:ext cx="28339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8593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37F5F2D4-7912-43AB-B6E1-5180C08176E0}" type="datetime1">
              <a:rPr lang="sl-SI" smtClean="0"/>
              <a:pPr/>
              <a:t>8. 09. 2023</a:t>
            </a:fld>
            <a:endParaRPr lang="sl-SI" dirty="0"/>
          </a:p>
        </p:txBody>
      </p:sp>
      <p:sp>
        <p:nvSpPr>
          <p:cNvPr id="5" name="Footer Placeholder 4"/>
          <p:cNvSpPr>
            <a:spLocks noGrp="1"/>
          </p:cNvSpPr>
          <p:nvPr>
            <p:ph type="ftr" sz="quarter" idx="11"/>
          </p:nvPr>
        </p:nvSpPr>
        <p:spPr/>
        <p:txBody>
          <a:bodyPr/>
          <a:lstStyle/>
          <a:p>
            <a:endParaRPr lang="sl-SI" dirty="0"/>
          </a:p>
        </p:txBody>
      </p:sp>
      <p:sp>
        <p:nvSpPr>
          <p:cNvPr id="6" name="Slide Number Placeholder 5"/>
          <p:cNvSpPr>
            <a:spLocks noGrp="1"/>
          </p:cNvSpPr>
          <p:nvPr>
            <p:ph type="sldNum" sz="quarter" idx="12"/>
          </p:nvPr>
        </p:nvSpPr>
        <p:spPr/>
        <p:txBody>
          <a:bodyPr/>
          <a:lstStyle/>
          <a:p>
            <a:pPr algn="r"/>
            <a:fld id="{81FEFA0A-2F20-4B60-98C6-5FFDA469AA1C}" type="slidenum">
              <a:rPr lang="sl-SI" smtClean="0"/>
              <a:pPr algn="r"/>
              <a:t>‹#›</a:t>
            </a:fld>
            <a:endParaRPr lang="sl-SI" dirty="0"/>
          </a:p>
        </p:txBody>
      </p:sp>
    </p:spTree>
    <p:extLst>
      <p:ext uri="{BB962C8B-B14F-4D97-AF65-F5344CB8AC3E}">
        <p14:creationId xmlns:p14="http://schemas.microsoft.com/office/powerpoint/2010/main" val="51640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3700" y="382386"/>
            <a:ext cx="1491743" cy="5600404"/>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1256973" y="382386"/>
            <a:ext cx="8390399" cy="560040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0D90BA7F-9670-4345-A89A-8E87CBB8DA4B}" type="datetime1">
              <a:rPr lang="sl-SI" smtClean="0"/>
              <a:pPr/>
              <a:t>8. 09. 2023</a:t>
            </a:fld>
            <a:endParaRPr lang="sl-SI" dirty="0"/>
          </a:p>
        </p:txBody>
      </p:sp>
      <p:sp>
        <p:nvSpPr>
          <p:cNvPr id="5" name="Footer Placeholder 4"/>
          <p:cNvSpPr>
            <a:spLocks noGrp="1"/>
          </p:cNvSpPr>
          <p:nvPr>
            <p:ph type="ftr" sz="quarter" idx="11"/>
          </p:nvPr>
        </p:nvSpPr>
        <p:spPr/>
        <p:txBody>
          <a:bodyPr/>
          <a:lstStyle/>
          <a:p>
            <a:pPr rtl="0"/>
            <a:endParaRPr lang="sl-SI" dirty="0"/>
          </a:p>
        </p:txBody>
      </p:sp>
      <p:sp>
        <p:nvSpPr>
          <p:cNvPr id="6" name="Slide Number Placeholder 5"/>
          <p:cNvSpPr>
            <a:spLocks noGrp="1"/>
          </p:cNvSpPr>
          <p:nvPr>
            <p:ph type="sldNum" sz="quarter" idx="12"/>
          </p:nvPr>
        </p:nvSpPr>
        <p:spPr/>
        <p:txBody>
          <a:bodyPr/>
          <a:lstStyle/>
          <a:p>
            <a:pPr algn="r"/>
            <a:fld id="{81FEFA0A-2F20-4B60-98C6-5FFDA469AA1C}" type="slidenum">
              <a:rPr lang="sl-SI" smtClean="0"/>
              <a:pPr algn="r"/>
              <a:t>‹#›</a:t>
            </a:fld>
            <a:endParaRPr lang="sl-SI" dirty="0"/>
          </a:p>
        </p:txBody>
      </p:sp>
    </p:spTree>
    <p:extLst>
      <p:ext uri="{BB962C8B-B14F-4D97-AF65-F5344CB8AC3E}">
        <p14:creationId xmlns:p14="http://schemas.microsoft.com/office/powerpoint/2010/main" val="1284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ŠRI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872" y="319457"/>
            <a:ext cx="272414" cy="544969"/>
          </a:xfrm>
          <a:prstGeom prst="rect">
            <a:avLst/>
          </a:prstGeom>
        </p:spPr>
      </p:pic>
      <p:sp>
        <p:nvSpPr>
          <p:cNvPr id="6" name="Title 1"/>
          <p:cNvSpPr>
            <a:spLocks noGrp="1"/>
          </p:cNvSpPr>
          <p:nvPr>
            <p:ph type="title" hasCustomPrompt="1"/>
          </p:nvPr>
        </p:nvSpPr>
        <p:spPr>
          <a:xfrm>
            <a:off x="792273" y="1963406"/>
            <a:ext cx="10512862" cy="389293"/>
          </a:xfrm>
          <a:prstGeom prst="rect">
            <a:avLst/>
          </a:prstGeom>
        </p:spPr>
        <p:txBody>
          <a:bodyPr/>
          <a:lstStyle>
            <a:lvl1pPr>
              <a:lnSpc>
                <a:spcPct val="115000"/>
              </a:lnSpc>
              <a:spcAft>
                <a:spcPts val="0"/>
              </a:spcAft>
              <a:defRPr lang="sl-SI" sz="2499" b="1" smtClean="0">
                <a:solidFill>
                  <a:schemeClr val="tx1">
                    <a:lumMod val="65000"/>
                    <a:lumOff val="35000"/>
                  </a:schemeClr>
                </a:solidFill>
                <a:ea typeface="Arial Narrow" panose="020B0606020202030204" pitchFamily="34" charset="0"/>
                <a:cs typeface="Arial Narrow" panose="020B0606020202030204" pitchFamily="34" charset="0"/>
              </a:defRPr>
            </a:lvl1pPr>
          </a:lstStyle>
          <a:p>
            <a:pPr>
              <a:lnSpc>
                <a:spcPct val="115000"/>
              </a:lnSpc>
              <a:spcAft>
                <a:spcPts val="0"/>
              </a:spcAft>
            </a:pPr>
            <a:r>
              <a:rPr lang="sl-SI" sz="2499" b="1" dirty="0">
                <a:solidFill>
                  <a:schemeClr val="tx1">
                    <a:lumMod val="65000"/>
                    <a:lumOff val="35000"/>
                  </a:schemeClr>
                </a:solidFill>
                <a:latin typeface="+mj-lt"/>
                <a:ea typeface="Arial Narrow" panose="020B0606020202030204" pitchFamily="34" charset="0"/>
                <a:cs typeface="Arial Narrow" panose="020B0606020202030204" pitchFamily="34" charset="0"/>
              </a:rPr>
              <a:t>LOREM IPSUM</a:t>
            </a:r>
          </a:p>
        </p:txBody>
      </p:sp>
      <p:sp>
        <p:nvSpPr>
          <p:cNvPr id="11" name="Content Placeholder 10"/>
          <p:cNvSpPr>
            <a:spLocks noGrp="1"/>
          </p:cNvSpPr>
          <p:nvPr>
            <p:ph sz="quarter" idx="12" hasCustomPrompt="1"/>
          </p:nvPr>
        </p:nvSpPr>
        <p:spPr>
          <a:xfrm>
            <a:off x="792274" y="2773680"/>
            <a:ext cx="9628854" cy="2606041"/>
          </a:xfrm>
          <a:prstGeom prst="rect">
            <a:avLst/>
          </a:prstGeom>
        </p:spPr>
        <p:txBody>
          <a:bodyPr/>
          <a:lstStyle>
            <a:lvl1pPr marL="457063" marR="0" indent="-457063" algn="l" defTabSz="914126" rtl="0" eaLnBrk="1" fontAlgn="auto" latinLnBrk="0" hangingPunct="1">
              <a:lnSpc>
                <a:spcPct val="100000"/>
              </a:lnSpc>
              <a:spcBef>
                <a:spcPts val="1000"/>
              </a:spcBef>
              <a:spcAft>
                <a:spcPts val="0"/>
              </a:spcAft>
              <a:buClrTx/>
              <a:buSzTx/>
              <a:buFont typeface="Arial" charset="0"/>
              <a:buChar char="•"/>
              <a:tabLst/>
              <a:defRPr sz="1699">
                <a:solidFill>
                  <a:schemeClr val="tx1">
                    <a:lumMod val="65000"/>
                    <a:lumOff val="35000"/>
                  </a:schemeClr>
                </a:solidFill>
              </a:defRPr>
            </a:lvl1pPr>
            <a:lvl2pPr marL="799860" indent="-342797">
              <a:buFont typeface="Arial" charset="0"/>
              <a:buChar char="•"/>
              <a:defRPr/>
            </a:lvl2pPr>
            <a:lvl3pPr marL="1256923" indent="-342797">
              <a:buFont typeface="Arial" charset="0"/>
              <a:buChar char="•"/>
              <a:defRPr/>
            </a:lvl3pPr>
            <a:lvl4pPr marL="1656853" indent="-285664">
              <a:buFont typeface="Arial" charset="0"/>
              <a:buChar char="•"/>
              <a:defRPr/>
            </a:lvl4pPr>
            <a:lvl5pPr marL="2113916" indent="-285664">
              <a:buFont typeface="Arial" charset="0"/>
              <a:buChar char="•"/>
              <a:defRPr/>
            </a:lvl5pPr>
          </a:lstStyle>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p:txBody>
      </p:sp>
      <p:sp>
        <p:nvSpPr>
          <p:cNvPr id="14" name="Text Placeholder 13"/>
          <p:cNvSpPr>
            <a:spLocks noGrp="1"/>
          </p:cNvSpPr>
          <p:nvPr>
            <p:ph type="body" sz="quarter" idx="13" hasCustomPrompt="1"/>
          </p:nvPr>
        </p:nvSpPr>
        <p:spPr>
          <a:xfrm>
            <a:off x="791957" y="546100"/>
            <a:ext cx="2437765" cy="319088"/>
          </a:xfrm>
          <a:prstGeom prst="rect">
            <a:avLst/>
          </a:prstGeom>
        </p:spPr>
        <p:txBody>
          <a:bodyPr/>
          <a:lstStyle>
            <a:lvl1pPr marL="0" indent="0">
              <a:buNone/>
              <a:defRPr sz="1999">
                <a:solidFill>
                  <a:srgbClr val="92D050"/>
                </a:solidFill>
                <a:latin typeface="+mj-lt"/>
              </a:defRPr>
            </a:lvl1pPr>
            <a:lvl2pPr marL="457063" indent="0">
              <a:buNone/>
              <a:defRPr sz="1999"/>
            </a:lvl2pPr>
            <a:lvl3pPr marL="914126" indent="0">
              <a:buNone/>
              <a:defRPr sz="1999"/>
            </a:lvl3pPr>
            <a:lvl4pPr marL="1371189" indent="0">
              <a:buNone/>
              <a:defRPr sz="1999"/>
            </a:lvl4pPr>
            <a:lvl5pPr marL="1828251" indent="0">
              <a:buNone/>
              <a:defRPr sz="1999"/>
            </a:lvl5pPr>
          </a:lstStyle>
          <a:p>
            <a:pPr lvl="0"/>
            <a:r>
              <a:rPr lang="en-US" dirty="0"/>
              <a:t>NASLOV 1</a:t>
            </a:r>
          </a:p>
        </p:txBody>
      </p:sp>
    </p:spTree>
    <p:extLst>
      <p:ext uri="{BB962C8B-B14F-4D97-AF65-F5344CB8AC3E}">
        <p14:creationId xmlns:p14="http://schemas.microsoft.com/office/powerpoint/2010/main" val="306455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Naslov in vsebina">
    <p:spTree>
      <p:nvGrpSpPr>
        <p:cNvPr id="1" name=""/>
        <p:cNvGrpSpPr/>
        <p:nvPr/>
      </p:nvGrpSpPr>
      <p:grpSpPr>
        <a:xfrm>
          <a:off x="0" y="0"/>
          <a:ext cx="0" cy="0"/>
          <a:chOff x="0" y="0"/>
          <a:chExt cx="0" cy="0"/>
        </a:xfrm>
      </p:grpSpPr>
      <p:sp>
        <p:nvSpPr>
          <p:cNvPr id="4" name="Naslov 1"/>
          <p:cNvSpPr txBox="1">
            <a:spLocks/>
          </p:cNvSpPr>
          <p:nvPr userDrawn="1"/>
        </p:nvSpPr>
        <p:spPr bwMode="auto">
          <a:xfrm>
            <a:off x="0" y="357188"/>
            <a:ext cx="12188825" cy="857250"/>
          </a:xfrm>
          <a:prstGeom prst="rect">
            <a:avLst/>
          </a:prstGeom>
          <a:solidFill>
            <a:srgbClr val="183884"/>
          </a:solidFill>
          <a:ln w="9525">
            <a:noFill/>
            <a:miter lim="800000"/>
            <a:headEnd/>
            <a:tailEnd/>
          </a:ln>
        </p:spPr>
        <p:txBody>
          <a:bodyPr anchor="ctr">
            <a:normAutofit/>
          </a:bodyPr>
          <a:lstStyle>
            <a:lvl1pPr marL="363538" indent="0" algn="l" rtl="0" eaLnBrk="0" fontAlgn="base" hangingPunct="0">
              <a:spcBef>
                <a:spcPct val="0"/>
              </a:spcBef>
              <a:spcAft>
                <a:spcPct val="0"/>
              </a:spcAft>
              <a:defRPr sz="32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183884"/>
                </a:solidFill>
                <a:latin typeface="Arial" charset="0"/>
              </a:defRPr>
            </a:lvl2pPr>
            <a:lvl3pPr algn="ctr" rtl="0" eaLnBrk="0" fontAlgn="base" hangingPunct="0">
              <a:spcBef>
                <a:spcPct val="0"/>
              </a:spcBef>
              <a:spcAft>
                <a:spcPct val="0"/>
              </a:spcAft>
              <a:defRPr sz="4000">
                <a:solidFill>
                  <a:srgbClr val="183884"/>
                </a:solidFill>
                <a:latin typeface="Arial" charset="0"/>
              </a:defRPr>
            </a:lvl3pPr>
            <a:lvl4pPr algn="ctr" rtl="0" eaLnBrk="0" fontAlgn="base" hangingPunct="0">
              <a:spcBef>
                <a:spcPct val="0"/>
              </a:spcBef>
              <a:spcAft>
                <a:spcPct val="0"/>
              </a:spcAft>
              <a:defRPr sz="4000">
                <a:solidFill>
                  <a:srgbClr val="183884"/>
                </a:solidFill>
                <a:latin typeface="Arial" charset="0"/>
              </a:defRPr>
            </a:lvl4pPr>
            <a:lvl5pPr algn="ctr" rtl="0" eaLnBrk="0" fontAlgn="base" hangingPunct="0">
              <a:spcBef>
                <a:spcPct val="0"/>
              </a:spcBef>
              <a:spcAft>
                <a:spcPct val="0"/>
              </a:spcAft>
              <a:defRPr sz="4000">
                <a:solidFill>
                  <a:srgbClr val="183884"/>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sl-SI" sz="3200"/>
              <a:t>Kliknite, če želite urediti slog naslova matrice</a:t>
            </a:r>
            <a:endParaRPr lang="sl-SI" sz="3200" dirty="0"/>
          </a:p>
        </p:txBody>
      </p:sp>
      <p:pic>
        <p:nvPicPr>
          <p:cNvPr id="5" name="Picture 2" descr="K:\Logotipi\SkladKadri_LOGO_02.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164897" y="5992813"/>
            <a:ext cx="21118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lika 16"/>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295063" y="6057901"/>
            <a:ext cx="3745524"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p:cNvSpPr>
            <a:spLocks noGrp="1"/>
          </p:cNvSpPr>
          <p:nvPr>
            <p:ph type="dt" sz="half" idx="10"/>
          </p:nvPr>
        </p:nvSpPr>
        <p:spPr/>
        <p:txBody>
          <a:bodyPr/>
          <a:lstStyle>
            <a:lvl1pPr>
              <a:defRPr/>
            </a:lvl1pPr>
          </a:lstStyle>
          <a:p>
            <a:pPr>
              <a:defRPr/>
            </a:pPr>
            <a:fld id="{14DCAB99-B4C4-47B6-92AE-A3C9F3B4142B}" type="datetimeFigureOut">
              <a:rPr lang="sl-SI"/>
              <a:pPr>
                <a:defRPr/>
              </a:pPr>
              <a:t>8. 09. 2023</a:t>
            </a:fld>
            <a:endParaRPr lang="sl-SI" dirty="0"/>
          </a:p>
        </p:txBody>
      </p:sp>
      <p:sp>
        <p:nvSpPr>
          <p:cNvPr id="8" name="Ograda noge 4"/>
          <p:cNvSpPr>
            <a:spLocks noGrp="1"/>
          </p:cNvSpPr>
          <p:nvPr>
            <p:ph type="ftr" sz="quarter" idx="11"/>
          </p:nvPr>
        </p:nvSpPr>
        <p:spPr/>
        <p:txBody>
          <a:bodyPr/>
          <a:lstStyle>
            <a:lvl1pPr>
              <a:defRPr/>
            </a:lvl1pPr>
          </a:lstStyle>
          <a:p>
            <a:pPr>
              <a:defRPr/>
            </a:pPr>
            <a:endParaRPr lang="sl-SI"/>
          </a:p>
        </p:txBody>
      </p:sp>
      <p:sp>
        <p:nvSpPr>
          <p:cNvPr id="9" name="Ograda številke diapozitiva 5"/>
          <p:cNvSpPr>
            <a:spLocks noGrp="1"/>
          </p:cNvSpPr>
          <p:nvPr>
            <p:ph type="sldNum" sz="quarter" idx="12"/>
          </p:nvPr>
        </p:nvSpPr>
        <p:spPr/>
        <p:txBody>
          <a:bodyPr/>
          <a:lstStyle>
            <a:lvl1pPr>
              <a:defRPr smtClean="0"/>
            </a:lvl1pPr>
          </a:lstStyle>
          <a:p>
            <a:pPr>
              <a:defRPr/>
            </a:pPr>
            <a:fld id="{4C2D07AB-AAF0-4966-B3A8-3A28F04F425D}" type="slidenum">
              <a:rPr lang="sl-SI" altLang="sl-SI"/>
              <a:pPr>
                <a:defRPr/>
              </a:pPr>
              <a:t>‹#›</a:t>
            </a:fld>
            <a:endParaRPr lang="sl-SI" altLang="sl-SI"/>
          </a:p>
        </p:txBody>
      </p:sp>
    </p:spTree>
    <p:extLst>
      <p:ext uri="{BB962C8B-B14F-4D97-AF65-F5344CB8AC3E}">
        <p14:creationId xmlns:p14="http://schemas.microsoft.com/office/powerpoint/2010/main" val="1427943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OverObj">
  <p:cSld name="Naslov in besedilo nad vsebino">
    <p:spTree>
      <p:nvGrpSpPr>
        <p:cNvPr id="1" name=""/>
        <p:cNvGrpSpPr/>
        <p:nvPr/>
      </p:nvGrpSpPr>
      <p:grpSpPr>
        <a:xfrm>
          <a:off x="0" y="0"/>
          <a:ext cx="0" cy="0"/>
          <a:chOff x="0" y="0"/>
          <a:chExt cx="0" cy="0"/>
        </a:xfrm>
      </p:grpSpPr>
      <p:sp>
        <p:nvSpPr>
          <p:cNvPr id="2" name="Naslov 1"/>
          <p:cNvSpPr>
            <a:spLocks noGrp="1"/>
          </p:cNvSpPr>
          <p:nvPr>
            <p:ph type="title"/>
          </p:nvPr>
        </p:nvSpPr>
        <p:spPr>
          <a:xfrm>
            <a:off x="609441" y="277813"/>
            <a:ext cx="10969943" cy="1143000"/>
          </a:xfrm>
        </p:spPr>
        <p:txBody>
          <a:bodyPr/>
          <a:lstStyle/>
          <a:p>
            <a:r>
              <a:rPr lang="sl-SI"/>
              <a:t>Uredite slog naslova matrice</a:t>
            </a:r>
          </a:p>
        </p:txBody>
      </p:sp>
      <p:sp>
        <p:nvSpPr>
          <p:cNvPr id="3" name="Ograda besedila 2"/>
          <p:cNvSpPr>
            <a:spLocks noGrp="1"/>
          </p:cNvSpPr>
          <p:nvPr>
            <p:ph type="body" sz="half" idx="1"/>
          </p:nvPr>
        </p:nvSpPr>
        <p:spPr>
          <a:xfrm>
            <a:off x="609441" y="1600201"/>
            <a:ext cx="10969943" cy="2189163"/>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609441" y="3941763"/>
            <a:ext cx="10969943" cy="218916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Rectangle 44"/>
          <p:cNvSpPr>
            <a:spLocks noGrp="1" noChangeArrowheads="1"/>
          </p:cNvSpPr>
          <p:nvPr>
            <p:ph type="dt" sz="half" idx="10"/>
          </p:nvPr>
        </p:nvSpPr>
        <p:spPr/>
        <p:txBody>
          <a:bodyPr/>
          <a:lstStyle>
            <a:lvl1pPr>
              <a:defRPr/>
            </a:lvl1pPr>
          </a:lstStyle>
          <a:p>
            <a:pPr>
              <a:defRPr/>
            </a:pPr>
            <a:fld id="{E8CFDD20-F162-4BDB-BC61-03B93DEBF020}" type="datetime1">
              <a:rPr lang="sl-SI" altLang="sl-SI" smtClean="0"/>
              <a:t>8. 09. 2023</a:t>
            </a:fld>
            <a:endParaRPr lang="sl-SI" altLang="sl-SI"/>
          </a:p>
        </p:txBody>
      </p:sp>
      <p:sp>
        <p:nvSpPr>
          <p:cNvPr id="6" name="Rectangle 45"/>
          <p:cNvSpPr>
            <a:spLocks noGrp="1" noChangeArrowheads="1"/>
          </p:cNvSpPr>
          <p:nvPr>
            <p:ph type="ftr" sz="quarter" idx="11"/>
          </p:nvPr>
        </p:nvSpPr>
        <p:spPr/>
        <p:txBody>
          <a:bodyPr/>
          <a:lstStyle>
            <a:lvl1pPr>
              <a:defRPr/>
            </a:lvl1pPr>
          </a:lstStyle>
          <a:p>
            <a:pPr>
              <a:defRPr/>
            </a:pPr>
            <a:endParaRPr lang="sl-SI" altLang="sl-SI"/>
          </a:p>
        </p:txBody>
      </p:sp>
      <p:sp>
        <p:nvSpPr>
          <p:cNvPr id="7" name="Rectangle 46"/>
          <p:cNvSpPr>
            <a:spLocks noGrp="1" noChangeArrowheads="1"/>
          </p:cNvSpPr>
          <p:nvPr>
            <p:ph type="sldNum" sz="quarter" idx="12"/>
          </p:nvPr>
        </p:nvSpPr>
        <p:spPr/>
        <p:txBody>
          <a:bodyPr/>
          <a:lstStyle>
            <a:lvl1pPr>
              <a:defRPr/>
            </a:lvl1pPr>
          </a:lstStyle>
          <a:p>
            <a:pPr>
              <a:defRPr/>
            </a:pPr>
            <a:fld id="{82F27749-7665-4D9B-90C3-465E79643C4D}" type="slidenum">
              <a:rPr lang="sl-SI" altLang="sl-SI"/>
              <a:pPr>
                <a:defRPr/>
              </a:pPr>
              <a:t>‹#›</a:t>
            </a:fld>
            <a:endParaRPr lang="sl-SI" altLang="sl-SI"/>
          </a:p>
        </p:txBody>
      </p:sp>
    </p:spTree>
    <p:extLst>
      <p:ext uri="{BB962C8B-B14F-4D97-AF65-F5344CB8AC3E}">
        <p14:creationId xmlns:p14="http://schemas.microsoft.com/office/powerpoint/2010/main" val="64436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74BE4F65-855D-41A5-97AA-0256D7E02EA5}" type="datetime1">
              <a:rPr lang="sl-SI" smtClean="0"/>
              <a:pPr/>
              <a:t>8. 09. 2023</a:t>
            </a:fld>
            <a:endParaRPr lang="sl-SI" dirty="0"/>
          </a:p>
        </p:txBody>
      </p:sp>
      <p:sp>
        <p:nvSpPr>
          <p:cNvPr id="5" name="Footer Placeholder 4"/>
          <p:cNvSpPr>
            <a:spLocks noGrp="1"/>
          </p:cNvSpPr>
          <p:nvPr>
            <p:ph type="ftr" sz="quarter" idx="11"/>
          </p:nvPr>
        </p:nvSpPr>
        <p:spPr/>
        <p:txBody>
          <a:bodyPr/>
          <a:lstStyle/>
          <a:p>
            <a:endParaRPr lang="sl-SI" dirty="0"/>
          </a:p>
        </p:txBody>
      </p:sp>
      <p:sp>
        <p:nvSpPr>
          <p:cNvPr id="6" name="Slide Number Placeholder 5"/>
          <p:cNvSpPr>
            <a:spLocks noGrp="1"/>
          </p:cNvSpPr>
          <p:nvPr>
            <p:ph type="sldNum" sz="quarter" idx="12"/>
          </p:nvPr>
        </p:nvSpPr>
        <p:spPr/>
        <p:txBody>
          <a:bodyPr/>
          <a:lstStyle/>
          <a:p>
            <a:pPr algn="r"/>
            <a:fld id="{81FEFA0A-2F20-4B60-98C6-5FFDA469AA1C}" type="slidenum">
              <a:rPr lang="sl-SI" smtClean="0"/>
              <a:pPr algn="r"/>
              <a:t>‹#›</a:t>
            </a:fld>
            <a:endParaRPr lang="sl-SI" dirty="0"/>
          </a:p>
        </p:txBody>
      </p:sp>
    </p:spTree>
    <p:extLst>
      <p:ext uri="{BB962C8B-B14F-4D97-AF65-F5344CB8AC3E}">
        <p14:creationId xmlns:p14="http://schemas.microsoft.com/office/powerpoint/2010/main" val="315462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3242085" y="1073889"/>
            <a:ext cx="8184939" cy="4064627"/>
          </a:xfrm>
        </p:spPr>
        <p:txBody>
          <a:bodyPr anchor="b">
            <a:normAutofit/>
          </a:bodyPr>
          <a:lstStyle>
            <a:lvl1pPr>
              <a:defRPr sz="8397" spc="800" baseline="0">
                <a:solidFill>
                  <a:schemeClr val="tx2"/>
                </a:solidFill>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3242085" y="5159782"/>
            <a:ext cx="7015661" cy="951135"/>
          </a:xfrm>
        </p:spPr>
        <p:txBody>
          <a:bodyPr>
            <a:normAutofit/>
          </a:bodyPr>
          <a:lstStyle>
            <a:lvl1pPr marL="0" indent="0">
              <a:lnSpc>
                <a:spcPct val="100000"/>
              </a:lnSpc>
              <a:buNone/>
              <a:defRPr sz="1999" b="1" i="0" cap="all" spc="400" baseline="0">
                <a:solidFill>
                  <a:schemeClr val="accent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a:xfrm>
            <a:off x="3235704" y="6375679"/>
            <a:ext cx="1493558" cy="348462"/>
          </a:xfrm>
        </p:spPr>
        <p:txBody>
          <a:bodyPr/>
          <a:lstStyle>
            <a:lvl1pPr>
              <a:defRPr baseline="0">
                <a:solidFill>
                  <a:schemeClr val="tx2"/>
                </a:solidFill>
              </a:defRPr>
            </a:lvl1pPr>
          </a:lstStyle>
          <a:p>
            <a:fld id="{FB2EB46A-0C63-49FB-BB4F-BBF9E3E45B69}" type="datetime1">
              <a:rPr lang="sl-SI" smtClean="0"/>
              <a:pPr/>
              <a:t>8. 09. 2023</a:t>
            </a:fld>
            <a:endParaRPr lang="sl-SI" dirty="0"/>
          </a:p>
        </p:txBody>
      </p:sp>
      <p:sp>
        <p:nvSpPr>
          <p:cNvPr id="5" name="Footer Placeholder 4"/>
          <p:cNvSpPr>
            <a:spLocks noGrp="1"/>
          </p:cNvSpPr>
          <p:nvPr>
            <p:ph type="ftr" sz="quarter" idx="11"/>
          </p:nvPr>
        </p:nvSpPr>
        <p:spPr>
          <a:xfrm>
            <a:off x="5277689" y="6375679"/>
            <a:ext cx="4113728" cy="345796"/>
          </a:xfrm>
        </p:spPr>
        <p:txBody>
          <a:bodyPr/>
          <a:lstStyle>
            <a:lvl1pPr>
              <a:defRPr baseline="0">
                <a:solidFill>
                  <a:schemeClr val="tx2"/>
                </a:solidFill>
              </a:defRPr>
            </a:lvl1pPr>
          </a:lstStyle>
          <a:p>
            <a:endParaRPr lang="sl-SI" dirty="0"/>
          </a:p>
        </p:txBody>
      </p:sp>
      <p:sp>
        <p:nvSpPr>
          <p:cNvPr id="6" name="Slide Number Placeholder 5"/>
          <p:cNvSpPr>
            <a:spLocks noGrp="1"/>
          </p:cNvSpPr>
          <p:nvPr>
            <p:ph type="sldNum" sz="quarter" idx="12"/>
          </p:nvPr>
        </p:nvSpPr>
        <p:spPr>
          <a:xfrm>
            <a:off x="9939845" y="6375679"/>
            <a:ext cx="1487179" cy="345796"/>
          </a:xfrm>
        </p:spPr>
        <p:txBody>
          <a:bodyPr/>
          <a:lstStyle>
            <a:lvl1pPr>
              <a:defRPr baseline="0">
                <a:solidFill>
                  <a:schemeClr val="tx2"/>
                </a:solidFill>
              </a:defRPr>
            </a:lvl1pPr>
          </a:lstStyle>
          <a:p>
            <a:fld id="{81FEFA0A-2F20-4B60-98C6-5FFDA469AA1C}" type="slidenum">
              <a:rPr lang="sl-SI" smtClean="0"/>
              <a:pPr/>
              <a:t>‹#›</a:t>
            </a:fld>
            <a:endParaRPr lang="sl-SI" dirty="0"/>
          </a:p>
        </p:txBody>
      </p:sp>
      <p:grpSp>
        <p:nvGrpSpPr>
          <p:cNvPr id="7" name="Group 6" title="left scallop shape"/>
          <p:cNvGrpSpPr/>
          <p:nvPr/>
        </p:nvGrpSpPr>
        <p:grpSpPr>
          <a:xfrm>
            <a:off x="0" y="0"/>
            <a:ext cx="2813905"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8737950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256973" y="2286000"/>
            <a:ext cx="4799350" cy="36195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646065" y="2286000"/>
            <a:ext cx="4799350" cy="36195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B6AD1332-2F22-46C3-9B2B-9C2BF00944BE}" type="datetime1">
              <a:rPr lang="sl-SI" smtClean="0"/>
              <a:pPr/>
              <a:t>8. 09. 2023</a:t>
            </a:fld>
            <a:endParaRPr lang="sl-SI" dirty="0"/>
          </a:p>
        </p:txBody>
      </p:sp>
      <p:sp>
        <p:nvSpPr>
          <p:cNvPr id="6" name="Footer Placeholder 5"/>
          <p:cNvSpPr>
            <a:spLocks noGrp="1"/>
          </p:cNvSpPr>
          <p:nvPr>
            <p:ph type="ftr" sz="quarter" idx="11"/>
          </p:nvPr>
        </p:nvSpPr>
        <p:spPr/>
        <p:txBody>
          <a:bodyPr/>
          <a:lstStyle/>
          <a:p>
            <a:endParaRPr lang="sl-SI" dirty="0"/>
          </a:p>
        </p:txBody>
      </p:sp>
      <p:sp>
        <p:nvSpPr>
          <p:cNvPr id="7" name="Slide Number Placeholder 6"/>
          <p:cNvSpPr>
            <a:spLocks noGrp="1"/>
          </p:cNvSpPr>
          <p:nvPr>
            <p:ph type="sldNum" sz="quarter" idx="12"/>
          </p:nvPr>
        </p:nvSpPr>
        <p:spPr/>
        <p:txBody>
          <a:bodyPr/>
          <a:lstStyle/>
          <a:p>
            <a:pPr algn="r"/>
            <a:fld id="{81FEFA0A-2F20-4B60-98C6-5FFDA469AA1C}" type="slidenum">
              <a:rPr lang="sl-SI" smtClean="0"/>
              <a:pPr algn="r"/>
              <a:t>‹#›</a:t>
            </a:fld>
            <a:endParaRPr lang="sl-SI" dirty="0"/>
          </a:p>
        </p:txBody>
      </p:sp>
    </p:spTree>
    <p:extLst>
      <p:ext uri="{BB962C8B-B14F-4D97-AF65-F5344CB8AC3E}">
        <p14:creationId xmlns:p14="http://schemas.microsoft.com/office/powerpoint/2010/main" val="370693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1252402" y="381001"/>
            <a:ext cx="10170051" cy="1493517"/>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251352" y="2199634"/>
            <a:ext cx="4799350" cy="632529"/>
          </a:xfrm>
        </p:spPr>
        <p:txBody>
          <a:bodyPr anchor="b">
            <a:noAutofit/>
          </a:bodyPr>
          <a:lstStyle>
            <a:lvl1pPr marL="0" indent="0">
              <a:lnSpc>
                <a:spcPct val="100000"/>
              </a:lnSpc>
              <a:buNone/>
              <a:defRPr sz="1899" b="1" cap="all" spc="200" baseline="0">
                <a:solidFill>
                  <a:schemeClr val="tx2"/>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sl-SI"/>
              <a:t>Uredite sloge besedila matrice</a:t>
            </a:r>
          </a:p>
        </p:txBody>
      </p:sp>
      <p:sp>
        <p:nvSpPr>
          <p:cNvPr id="4" name="Content Placeholder 3"/>
          <p:cNvSpPr>
            <a:spLocks noGrp="1"/>
          </p:cNvSpPr>
          <p:nvPr>
            <p:ph sz="half" idx="2"/>
          </p:nvPr>
        </p:nvSpPr>
        <p:spPr>
          <a:xfrm>
            <a:off x="1256973" y="2909102"/>
            <a:ext cx="4799350" cy="299639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632136" y="2199634"/>
            <a:ext cx="4799350" cy="632529"/>
          </a:xfrm>
        </p:spPr>
        <p:txBody>
          <a:bodyPr anchor="b">
            <a:noAutofit/>
          </a:bodyPr>
          <a:lstStyle>
            <a:lvl1pPr marL="0" indent="0">
              <a:lnSpc>
                <a:spcPct val="100000"/>
              </a:lnSpc>
              <a:buNone/>
              <a:defRPr sz="1899" b="1" cap="all" spc="200" baseline="0">
                <a:solidFill>
                  <a:schemeClr val="tx2"/>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sl-SI"/>
              <a:t>Uredite sloge besedila matrice</a:t>
            </a:r>
          </a:p>
        </p:txBody>
      </p:sp>
      <p:sp>
        <p:nvSpPr>
          <p:cNvPr id="6" name="Content Placeholder 5"/>
          <p:cNvSpPr>
            <a:spLocks noGrp="1"/>
          </p:cNvSpPr>
          <p:nvPr>
            <p:ph sz="quarter" idx="4"/>
          </p:nvPr>
        </p:nvSpPr>
        <p:spPr>
          <a:xfrm>
            <a:off x="6632136" y="2909102"/>
            <a:ext cx="4799350" cy="299639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DEF6EE46-9F3C-4424-92A2-D3FE58727520}" type="datetime1">
              <a:rPr lang="sl-SI" smtClean="0"/>
              <a:pPr/>
              <a:t>8. 09. 2023</a:t>
            </a:fld>
            <a:endParaRPr lang="sl-SI" dirty="0"/>
          </a:p>
        </p:txBody>
      </p:sp>
      <p:sp>
        <p:nvSpPr>
          <p:cNvPr id="8" name="Footer Placeholder 7"/>
          <p:cNvSpPr>
            <a:spLocks noGrp="1"/>
          </p:cNvSpPr>
          <p:nvPr>
            <p:ph type="ftr" sz="quarter" idx="11"/>
          </p:nvPr>
        </p:nvSpPr>
        <p:spPr/>
        <p:txBody>
          <a:bodyPr/>
          <a:lstStyle/>
          <a:p>
            <a:endParaRPr lang="sl-SI" dirty="0"/>
          </a:p>
        </p:txBody>
      </p:sp>
      <p:sp>
        <p:nvSpPr>
          <p:cNvPr id="9" name="Slide Number Placeholder 8"/>
          <p:cNvSpPr>
            <a:spLocks noGrp="1"/>
          </p:cNvSpPr>
          <p:nvPr>
            <p:ph type="sldNum" sz="quarter" idx="12"/>
          </p:nvPr>
        </p:nvSpPr>
        <p:spPr/>
        <p:txBody>
          <a:bodyPr/>
          <a:lstStyle/>
          <a:p>
            <a:pPr algn="r"/>
            <a:fld id="{81FEFA0A-2F20-4B60-98C6-5FFDA469AA1C}" type="slidenum">
              <a:rPr lang="sl-SI" smtClean="0"/>
              <a:pPr algn="r"/>
              <a:t>‹#›</a:t>
            </a:fld>
            <a:endParaRPr lang="sl-SI" dirty="0"/>
          </a:p>
        </p:txBody>
      </p:sp>
    </p:spTree>
    <p:extLst>
      <p:ext uri="{BB962C8B-B14F-4D97-AF65-F5344CB8AC3E}">
        <p14:creationId xmlns:p14="http://schemas.microsoft.com/office/powerpoint/2010/main" val="63606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5C901AC3-8308-4E2A-B329-B9A8B3660DCD}" type="datetime1">
              <a:rPr lang="sl-SI" smtClean="0"/>
              <a:pPr/>
              <a:t>8. 09. 2023</a:t>
            </a:fld>
            <a:endParaRPr lang="sl-SI" dirty="0"/>
          </a:p>
        </p:txBody>
      </p:sp>
      <p:sp>
        <p:nvSpPr>
          <p:cNvPr id="4" name="Footer Placeholder 3"/>
          <p:cNvSpPr>
            <a:spLocks noGrp="1"/>
          </p:cNvSpPr>
          <p:nvPr>
            <p:ph type="ftr" sz="quarter" idx="11"/>
          </p:nvPr>
        </p:nvSpPr>
        <p:spPr/>
        <p:txBody>
          <a:bodyPr/>
          <a:lstStyle/>
          <a:p>
            <a:endParaRPr lang="sl-SI" dirty="0"/>
          </a:p>
        </p:txBody>
      </p:sp>
      <p:sp>
        <p:nvSpPr>
          <p:cNvPr id="5" name="Slide Number Placeholder 4"/>
          <p:cNvSpPr>
            <a:spLocks noGrp="1"/>
          </p:cNvSpPr>
          <p:nvPr>
            <p:ph type="sldNum" sz="quarter" idx="12"/>
          </p:nvPr>
        </p:nvSpPr>
        <p:spPr/>
        <p:txBody>
          <a:bodyPr/>
          <a:lstStyle/>
          <a:p>
            <a:pPr algn="r"/>
            <a:fld id="{81FEFA0A-2F20-4B60-98C6-5FFDA469AA1C}" type="slidenum">
              <a:rPr lang="sl-SI" smtClean="0"/>
              <a:pPr algn="r"/>
              <a:t>‹#›</a:t>
            </a:fld>
            <a:endParaRPr lang="sl-SI" dirty="0"/>
          </a:p>
        </p:txBody>
      </p:sp>
    </p:spTree>
    <p:extLst>
      <p:ext uri="{BB962C8B-B14F-4D97-AF65-F5344CB8AC3E}">
        <p14:creationId xmlns:p14="http://schemas.microsoft.com/office/powerpoint/2010/main" val="373902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0BA7F-9670-4345-A89A-8E87CBB8DA4B}" type="datetime1">
              <a:rPr lang="sl-SI" smtClean="0"/>
              <a:pPr/>
              <a:t>8. 09. 2023</a:t>
            </a:fld>
            <a:endParaRPr lang="sl-SI" dirty="0"/>
          </a:p>
        </p:txBody>
      </p:sp>
      <p:sp>
        <p:nvSpPr>
          <p:cNvPr id="3" name="Footer Placeholder 2"/>
          <p:cNvSpPr>
            <a:spLocks noGrp="1"/>
          </p:cNvSpPr>
          <p:nvPr>
            <p:ph type="ftr" sz="quarter" idx="11"/>
          </p:nvPr>
        </p:nvSpPr>
        <p:spPr/>
        <p:txBody>
          <a:bodyPr/>
          <a:lstStyle/>
          <a:p>
            <a:pPr rtl="0"/>
            <a:endParaRPr lang="sl-SI" dirty="0"/>
          </a:p>
        </p:txBody>
      </p:sp>
      <p:sp>
        <p:nvSpPr>
          <p:cNvPr id="4" name="Slide Number Placeholder 3"/>
          <p:cNvSpPr>
            <a:spLocks noGrp="1"/>
          </p:cNvSpPr>
          <p:nvPr>
            <p:ph type="sldNum" sz="quarter" idx="12"/>
          </p:nvPr>
        </p:nvSpPr>
        <p:spPr/>
        <p:txBody>
          <a:bodyPr/>
          <a:lstStyle/>
          <a:p>
            <a:pPr algn="r"/>
            <a:fld id="{81FEFA0A-2F20-4B60-98C6-5FFDA469AA1C}" type="slidenum">
              <a:rPr lang="sl-SI" smtClean="0"/>
              <a:pPr algn="r"/>
              <a:t>‹#›</a:t>
            </a:fld>
            <a:endParaRPr lang="sl-SI" dirty="0"/>
          </a:p>
        </p:txBody>
      </p:sp>
    </p:spTree>
    <p:extLst>
      <p:ext uri="{BB962C8B-B14F-4D97-AF65-F5344CB8AC3E}">
        <p14:creationId xmlns:p14="http://schemas.microsoft.com/office/powerpoint/2010/main" val="74840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17" name="Freeform 11" title="right scallop background shape"/>
          <p:cNvSpPr/>
          <p:nvPr/>
        </p:nvSpPr>
        <p:spPr bwMode="auto">
          <a:xfrm>
            <a:off x="7387888" y="0"/>
            <a:ext cx="48009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5713" y="457200"/>
            <a:ext cx="3091310" cy="1196671"/>
          </a:xfrm>
        </p:spPr>
        <p:txBody>
          <a:bodyPr anchor="b">
            <a:normAutofit/>
          </a:bodyPr>
          <a:lstStyle>
            <a:lvl1pPr>
              <a:lnSpc>
                <a:spcPct val="100000"/>
              </a:lnSpc>
              <a:defRPr sz="1899" b="1" i="0" cap="all" spc="300" baseline="0">
                <a:solidFill>
                  <a:schemeClr val="accent1"/>
                </a:solidFill>
                <a:latin typeface="+mn-lt"/>
              </a:defRPr>
            </a:lvl1pPr>
          </a:lstStyle>
          <a:p>
            <a:r>
              <a:rPr lang="sl-SI"/>
              <a:t>Kliknite, če želite urediti slog naslova matrice</a:t>
            </a:r>
            <a:endParaRPr lang="en-US" dirty="0"/>
          </a:p>
        </p:txBody>
      </p:sp>
      <p:sp>
        <p:nvSpPr>
          <p:cNvPr id="3" name="Content Placeholder 2"/>
          <p:cNvSpPr>
            <a:spLocks noGrp="1"/>
          </p:cNvSpPr>
          <p:nvPr>
            <p:ph idx="1"/>
          </p:nvPr>
        </p:nvSpPr>
        <p:spPr>
          <a:xfrm>
            <a:off x="764852" y="920377"/>
            <a:ext cx="6156814" cy="4985124"/>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335714" y="1741336"/>
            <a:ext cx="3091310" cy="4164164"/>
          </a:xfrm>
        </p:spPr>
        <p:txBody>
          <a:bodyPr/>
          <a:lstStyle>
            <a:lvl1pPr marL="0" indent="0">
              <a:lnSpc>
                <a:spcPct val="120000"/>
              </a:lnSpc>
              <a:spcBef>
                <a:spcPts val="1200"/>
              </a:spcBef>
              <a:buNone/>
              <a:defRPr sz="1600" baseline="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a:t>Uredite sloge besedila matrice</a:t>
            </a:r>
          </a:p>
        </p:txBody>
      </p:sp>
      <p:sp>
        <p:nvSpPr>
          <p:cNvPr id="5" name="Date Placeholder 4"/>
          <p:cNvSpPr>
            <a:spLocks noGrp="1"/>
          </p:cNvSpPr>
          <p:nvPr>
            <p:ph type="dt" sz="half" idx="10"/>
          </p:nvPr>
        </p:nvSpPr>
        <p:spPr>
          <a:xfrm>
            <a:off x="764852" y="6375679"/>
            <a:ext cx="1233034" cy="348462"/>
          </a:xfrm>
        </p:spPr>
        <p:txBody>
          <a:bodyPr/>
          <a:lstStyle/>
          <a:p>
            <a:fld id="{A1862C8D-E67A-4076-9C54-B9EF4DA9C707}" type="datetime1">
              <a:rPr lang="sl-SI" smtClean="0"/>
              <a:pPr/>
              <a:t>8. 09. 2023</a:t>
            </a:fld>
            <a:endParaRPr lang="sl-SI" dirty="0"/>
          </a:p>
        </p:txBody>
      </p:sp>
      <p:sp>
        <p:nvSpPr>
          <p:cNvPr id="6" name="Footer Placeholder 5"/>
          <p:cNvSpPr>
            <a:spLocks noGrp="1"/>
          </p:cNvSpPr>
          <p:nvPr>
            <p:ph type="ftr" sz="quarter" idx="11"/>
          </p:nvPr>
        </p:nvSpPr>
        <p:spPr>
          <a:xfrm>
            <a:off x="2103073" y="6375679"/>
            <a:ext cx="3481272" cy="345796"/>
          </a:xfrm>
        </p:spPr>
        <p:txBody>
          <a:bodyPr/>
          <a:lstStyle/>
          <a:p>
            <a:endParaRPr lang="sl-SI" dirty="0"/>
          </a:p>
        </p:txBody>
      </p:sp>
      <p:sp>
        <p:nvSpPr>
          <p:cNvPr id="7" name="Slide Number Placeholder 6"/>
          <p:cNvSpPr>
            <a:spLocks noGrp="1"/>
          </p:cNvSpPr>
          <p:nvPr>
            <p:ph type="sldNum" sz="quarter" idx="12"/>
          </p:nvPr>
        </p:nvSpPr>
        <p:spPr>
          <a:xfrm>
            <a:off x="5689532" y="6375679"/>
            <a:ext cx="1232135" cy="345796"/>
          </a:xfrm>
        </p:spPr>
        <p:txBody>
          <a:bodyPr/>
          <a:lstStyle/>
          <a:p>
            <a:pPr algn="r"/>
            <a:fld id="{81FEFA0A-2F20-4B60-98C6-5FFDA469AA1C}" type="slidenum">
              <a:rPr lang="sl-SI" smtClean="0"/>
              <a:pPr algn="r"/>
              <a:t>‹#›</a:t>
            </a:fld>
            <a:endParaRPr lang="sl-SI" dirty="0"/>
          </a:p>
        </p:txBody>
      </p:sp>
      <p:sp>
        <p:nvSpPr>
          <p:cNvPr id="8" name="Rectangle 7" title="left edge border"/>
          <p:cNvSpPr/>
          <p:nvPr/>
        </p:nvSpPr>
        <p:spPr>
          <a:xfrm>
            <a:off x="0"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373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391" y="1"/>
            <a:ext cx="7353669" cy="6857999"/>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sl-SI"/>
              <a:t>Kliknite ikono, če želite dodati sliko</a:t>
            </a:r>
            <a:endParaRPr lang="en-US" dirty="0"/>
          </a:p>
        </p:txBody>
      </p:sp>
      <p:sp>
        <p:nvSpPr>
          <p:cNvPr id="11" name="Freeform 11" title="right scallop background shape"/>
          <p:cNvSpPr/>
          <p:nvPr/>
        </p:nvSpPr>
        <p:spPr bwMode="auto">
          <a:xfrm>
            <a:off x="7387888" y="0"/>
            <a:ext cx="48009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5712" y="457200"/>
            <a:ext cx="3091312" cy="1196670"/>
          </a:xfrm>
        </p:spPr>
        <p:txBody>
          <a:bodyPr anchor="b">
            <a:normAutofit/>
          </a:bodyPr>
          <a:lstStyle>
            <a:lvl1pPr>
              <a:lnSpc>
                <a:spcPct val="100000"/>
              </a:lnSpc>
              <a:defRPr sz="1899" b="1" i="0" spc="300" baseline="0">
                <a:solidFill>
                  <a:schemeClr val="accent1"/>
                </a:solidFill>
                <a:latin typeface="+mn-lt"/>
              </a:defRPr>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8335712" y="1741336"/>
            <a:ext cx="3091312" cy="4164164"/>
          </a:xfrm>
        </p:spPr>
        <p:txBody>
          <a:bodyPr/>
          <a:lstStyle>
            <a:lvl1pPr marL="0" indent="0">
              <a:lnSpc>
                <a:spcPct val="120000"/>
              </a:lnSpc>
              <a:spcBef>
                <a:spcPts val="1200"/>
              </a:spcBef>
              <a:buNone/>
              <a:defRPr sz="1600" baseline="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a:t>Uredite sloge besedila matrice</a:t>
            </a:r>
          </a:p>
        </p:txBody>
      </p:sp>
      <p:sp>
        <p:nvSpPr>
          <p:cNvPr id="5" name="Date Placeholder 4"/>
          <p:cNvSpPr>
            <a:spLocks noGrp="1"/>
          </p:cNvSpPr>
          <p:nvPr>
            <p:ph type="dt" sz="half" idx="10"/>
          </p:nvPr>
        </p:nvSpPr>
        <p:spPr>
          <a:xfrm>
            <a:off x="765751" y="6375679"/>
            <a:ext cx="1232135" cy="348462"/>
          </a:xfrm>
        </p:spPr>
        <p:txBody>
          <a:bodyPr/>
          <a:lstStyle/>
          <a:p>
            <a:fld id="{0D90BA7F-9670-4345-A89A-8E87CBB8DA4B}" type="datetime1">
              <a:rPr lang="sl-SI" smtClean="0"/>
              <a:pPr/>
              <a:t>8. 09. 2023</a:t>
            </a:fld>
            <a:endParaRPr lang="sl-SI" dirty="0"/>
          </a:p>
        </p:txBody>
      </p:sp>
      <p:sp>
        <p:nvSpPr>
          <p:cNvPr id="6" name="Footer Placeholder 5"/>
          <p:cNvSpPr>
            <a:spLocks noGrp="1"/>
          </p:cNvSpPr>
          <p:nvPr>
            <p:ph type="ftr" sz="quarter" idx="11"/>
          </p:nvPr>
        </p:nvSpPr>
        <p:spPr>
          <a:xfrm>
            <a:off x="2103073" y="6375679"/>
            <a:ext cx="3481271" cy="345796"/>
          </a:xfrm>
        </p:spPr>
        <p:txBody>
          <a:bodyPr/>
          <a:lstStyle/>
          <a:p>
            <a:pPr rtl="0"/>
            <a:endParaRPr lang="sl-SI" dirty="0"/>
          </a:p>
        </p:txBody>
      </p:sp>
      <p:sp>
        <p:nvSpPr>
          <p:cNvPr id="7" name="Slide Number Placeholder 6"/>
          <p:cNvSpPr>
            <a:spLocks noGrp="1"/>
          </p:cNvSpPr>
          <p:nvPr>
            <p:ph type="sldNum" sz="quarter" idx="12"/>
          </p:nvPr>
        </p:nvSpPr>
        <p:spPr>
          <a:xfrm>
            <a:off x="5686087" y="6375679"/>
            <a:ext cx="1234119" cy="345796"/>
          </a:xfrm>
        </p:spPr>
        <p:txBody>
          <a:bodyPr/>
          <a:lstStyle/>
          <a:p>
            <a:pPr algn="r"/>
            <a:fld id="{81FEFA0A-2F20-4B60-98C6-5FFDA469AA1C}" type="slidenum">
              <a:rPr lang="sl-SI" smtClean="0"/>
              <a:pPr algn="r"/>
              <a:t>‹#›</a:t>
            </a:fld>
            <a:endParaRPr lang="sl-SI" dirty="0"/>
          </a:p>
        </p:txBody>
      </p:sp>
    </p:spTree>
    <p:extLst>
      <p:ext uri="{BB962C8B-B14F-4D97-AF65-F5344CB8AC3E}">
        <p14:creationId xmlns:p14="http://schemas.microsoft.com/office/powerpoint/2010/main" val="256240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352" y="382385"/>
            <a:ext cx="10175671" cy="1492132"/>
          </a:xfrm>
          <a:prstGeom prst="rect">
            <a:avLst/>
          </a:prstGeom>
        </p:spPr>
        <p:txBody>
          <a:bodyPr vert="horz" lIns="91440" tIns="45720" rIns="91440" bIns="45720" rtlCol="0" anchor="t">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251352" y="2286002"/>
            <a:ext cx="10175671" cy="3593591"/>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251352" y="6375679"/>
            <a:ext cx="2329115"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D90BA7F-9670-4345-A89A-8E87CBB8DA4B}" type="datetime1">
              <a:rPr lang="sl-SI" smtClean="0"/>
              <a:pPr/>
              <a:t>8. 09. 2023</a:t>
            </a:fld>
            <a:endParaRPr lang="sl-SI" dirty="0"/>
          </a:p>
        </p:txBody>
      </p:sp>
      <p:sp>
        <p:nvSpPr>
          <p:cNvPr id="5" name="Footer Placeholder 4"/>
          <p:cNvSpPr>
            <a:spLocks noGrp="1"/>
          </p:cNvSpPr>
          <p:nvPr>
            <p:ph type="ftr" sz="quarter" idx="3"/>
          </p:nvPr>
        </p:nvSpPr>
        <p:spPr>
          <a:xfrm>
            <a:off x="4037549" y="6375679"/>
            <a:ext cx="4113728"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endParaRPr lang="sl-SI" dirty="0"/>
          </a:p>
        </p:txBody>
      </p:sp>
      <p:sp>
        <p:nvSpPr>
          <p:cNvPr id="6" name="Slide Number Placeholder 5"/>
          <p:cNvSpPr>
            <a:spLocks noGrp="1"/>
          </p:cNvSpPr>
          <p:nvPr>
            <p:ph type="sldNum" sz="quarter" idx="4"/>
          </p:nvPr>
        </p:nvSpPr>
        <p:spPr>
          <a:xfrm>
            <a:off x="8608359" y="6375679"/>
            <a:ext cx="2818665"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algn="r"/>
            <a:fld id="{81FEFA0A-2F20-4B60-98C6-5FFDA469AA1C}" type="slidenum">
              <a:rPr lang="sl-SI" smtClean="0"/>
              <a:pPr algn="r"/>
              <a:t>‹#›</a:t>
            </a:fld>
            <a:endParaRPr lang="sl-SI" dirty="0"/>
          </a:p>
        </p:txBody>
      </p:sp>
      <p:sp>
        <p:nvSpPr>
          <p:cNvPr id="11" name="Freeform 6" title="Left scallop edge"/>
          <p:cNvSpPr/>
          <p:nvPr/>
        </p:nvSpPr>
        <p:spPr bwMode="auto">
          <a:xfrm>
            <a:off x="1" y="0"/>
            <a:ext cx="885594"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5435"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600626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5" r:id="rId12"/>
    <p:sldLayoutId id="2147483675" r:id="rId13"/>
    <p:sldLayoutId id="214748391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5098" kern="1200" cap="all" spc="200" baseline="0">
          <a:solidFill>
            <a:schemeClr val="tx2"/>
          </a:solidFill>
          <a:latin typeface="+mj-lt"/>
          <a:ea typeface="+mj-ea"/>
          <a:cs typeface="+mj-cs"/>
        </a:defRPr>
      </a:lvl1pPr>
    </p:titleStyle>
    <p:body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kariera-mladi.s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ess.gov.si/fileadmin/user_upload/Trg_dela/Dokumenti_TD/Poklicni_barometer/SLOVENIJA_"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hyperlink" Target="http://www.dijaski.net/srednje-sole/stipendije/zoisove-stipendije.html" TargetMode="External"/><Relationship Id="rId7" Type="http://schemas.openxmlformats.org/officeDocument/2006/relationships/image" Target="../media/image25.emf"/><Relationship Id="rId2" Type="http://schemas.openxmlformats.org/officeDocument/2006/relationships/hyperlink" Target="http://www.dijaski.net/srednje-sole/stipendije/drzavne-stipendije.html" TargetMode="External"/><Relationship Id="rId1" Type="http://schemas.openxmlformats.org/officeDocument/2006/relationships/slideLayout" Target="../slideLayouts/slideLayout2.xml"/><Relationship Id="rId6" Type="http://schemas.openxmlformats.org/officeDocument/2006/relationships/hyperlink" Target="http://www.dijaski.net/srednje-sole/stipendije/ostale-stipendije.html" TargetMode="External"/><Relationship Id="rId5" Type="http://schemas.openxmlformats.org/officeDocument/2006/relationships/hyperlink" Target="http://www.dijaski.net/srednje-sole/stipendije/kadrovske-stipendije.html" TargetMode="External"/><Relationship Id="rId4" Type="http://schemas.openxmlformats.org/officeDocument/2006/relationships/hyperlink" Target="http://www.dijaski.net/srednje-sole/stipendije/stipendije-za-deficitarne-poklice.html"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www.mddsz.gov.si/si/delovna_podrocja/sociala/izvajalci/csd/"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sklad-kadri.si/"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5.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l.wikipedia.org/wiki/Seznam_ob%C4%8Din_v_Sloveniji"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cpi.si/" TargetMode="External"/><Relationship Id="rId3" Type="http://schemas.openxmlformats.org/officeDocument/2006/relationships/hyperlink" Target="http://www.os-medvode.si/" TargetMode="External"/><Relationship Id="rId7" Type="http://schemas.openxmlformats.org/officeDocument/2006/relationships/hyperlink" Target="http://www.informativa.s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sklad-kadri.si/" TargetMode="External"/><Relationship Id="rId5" Type="http://schemas.openxmlformats.org/officeDocument/2006/relationships/hyperlink" Target="http://www.mojaizbira.si/" TargetMode="External"/><Relationship Id="rId10" Type="http://schemas.openxmlformats.org/officeDocument/2006/relationships/hyperlink" Target="http://www.mddsz.gov.si/si/delovna_podrocja/trg_dela_in_zaposlovanje/stipendije/" TargetMode="External"/><Relationship Id="rId4" Type="http://schemas.openxmlformats.org/officeDocument/2006/relationships/hyperlink" Target="https://www.gov.si/teme/vpis-v-srednjo-solo/" TargetMode="External"/><Relationship Id="rId9" Type="http://schemas.openxmlformats.org/officeDocument/2006/relationships/hyperlink" Target="http://www.ess.gov.si/"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250096" y="1628800"/>
            <a:ext cx="6180737" cy="3174469"/>
          </a:xfrm>
        </p:spPr>
        <p:txBody>
          <a:bodyPr>
            <a:normAutofit/>
          </a:bodyPr>
          <a:lstStyle/>
          <a:p>
            <a:r>
              <a:rPr lang="sl-SI" sz="3600" b="1"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rPr>
              <a:t>Karierna orientacija</a:t>
            </a:r>
            <a:br>
              <a:rPr lang="sl-SI" sz="3600" b="1"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rPr>
            </a:br>
            <a:br>
              <a:rPr lang="sl-SI" sz="3600" b="1"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rPr>
            </a:br>
            <a:r>
              <a:rPr lang="sl-SI" sz="3600" b="1"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rPr>
              <a:t>kam in kako po osnovni šoli?</a:t>
            </a:r>
          </a:p>
        </p:txBody>
      </p:sp>
      <p:sp>
        <p:nvSpPr>
          <p:cNvPr id="3" name="Podnaslov 2"/>
          <p:cNvSpPr>
            <a:spLocks noGrp="1"/>
          </p:cNvSpPr>
          <p:nvPr>
            <p:ph type="subTitle" idx="1"/>
          </p:nvPr>
        </p:nvSpPr>
        <p:spPr>
          <a:xfrm>
            <a:off x="1053852" y="6021455"/>
            <a:ext cx="4392488" cy="792088"/>
          </a:xfrm>
        </p:spPr>
        <p:txBody>
          <a:bodyPr>
            <a:normAutofit/>
          </a:bodyPr>
          <a:lstStyle/>
          <a:p>
            <a:r>
              <a:rPr lang="sl-SI" sz="900" dirty="0">
                <a:solidFill>
                  <a:schemeClr val="bg1">
                    <a:lumMod val="50000"/>
                  </a:schemeClr>
                </a:solidFill>
                <a:latin typeface="Calibri" pitchFamily="34" charset="0"/>
              </a:rPr>
              <a:t>* </a:t>
            </a:r>
            <a:r>
              <a:rPr lang="sl-SI" sz="900" dirty="0">
                <a:solidFill>
                  <a:schemeClr val="accent1">
                    <a:lumMod val="75000"/>
                  </a:schemeClr>
                </a:solidFill>
                <a:latin typeface="Calibri" pitchFamily="34" charset="0"/>
              </a:rPr>
              <a:t>Prikazani so podatki Zavoda RS za zaposlovanje, Ministrstva za šolstvo in šport, Ministrstva za delo, družino in socialne zadeve in Javnega sklada RS za razvoj kadrov in štipendije</a:t>
            </a:r>
          </a:p>
          <a:p>
            <a:endParaRPr lang="sl-SI" sz="1050" dirty="0">
              <a:solidFill>
                <a:schemeClr val="accent1">
                  <a:lumMod val="75000"/>
                </a:schemeClr>
              </a:solidFill>
            </a:endParaRPr>
          </a:p>
        </p:txBody>
      </p:sp>
      <p:pic>
        <p:nvPicPr>
          <p:cNvPr id="4" name="Picture 6" descr="Rezultat iskanja slik za vpis v šol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59075"/>
            <a:ext cx="4569515" cy="25575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Naslov 1">
            <a:extLst>
              <a:ext uri="{FF2B5EF4-FFF2-40B4-BE49-F238E27FC236}">
                <a16:creationId xmlns:a16="http://schemas.microsoft.com/office/drawing/2014/main" id="{1CA9C612-82D7-4160-AE36-FA8CB202A2DB}"/>
              </a:ext>
            </a:extLst>
          </p:cNvPr>
          <p:cNvSpPr txBox="1">
            <a:spLocks/>
          </p:cNvSpPr>
          <p:nvPr/>
        </p:nvSpPr>
        <p:spPr>
          <a:xfrm>
            <a:off x="5374332" y="5589240"/>
            <a:ext cx="6768752" cy="1496802"/>
          </a:xfrm>
          <a:prstGeom prst="rect">
            <a:avLst/>
          </a:prstGeom>
        </p:spPr>
        <p:txBody>
          <a:bodyPr vert="horz" lIns="91440" tIns="45720" rIns="91440" bIns="45720" rtlCol="0" anchor="ctr">
            <a:normAutofit/>
          </a:bodyPr>
          <a:lstStyle>
            <a:lvl1pPr algn="ctr" defTabSz="914126" rtl="0" eaLnBrk="1" latinLnBrk="0" hangingPunct="1">
              <a:lnSpc>
                <a:spcPct val="90000"/>
              </a:lnSpc>
              <a:spcBef>
                <a:spcPct val="0"/>
              </a:spcBef>
              <a:buNone/>
              <a:defRPr sz="9997" kern="1200" cap="all" spc="800" baseline="0">
                <a:solidFill>
                  <a:schemeClr val="tx2"/>
                </a:solidFill>
                <a:latin typeface="+mj-lt"/>
                <a:ea typeface="+mj-ea"/>
                <a:cs typeface="+mj-cs"/>
              </a:defRPr>
            </a:lvl1pPr>
          </a:lstStyle>
          <a:p>
            <a:r>
              <a:rPr lang="sl-SI" sz="4400" b="1" dirty="0" err="1">
                <a:solidFill>
                  <a:schemeClr val="accent1">
                    <a:lumMod val="75000"/>
                  </a:schemeClr>
                </a:solidFill>
                <a:effectLst>
                  <a:outerShdw blurRad="38100" dist="38100" dir="2700000" algn="tl">
                    <a:srgbClr val="000000">
                      <a:alpha val="43137"/>
                    </a:srgbClr>
                  </a:outerShdw>
                </a:effectLst>
                <a:latin typeface="Arial Narrow" panose="020B0606020202030204" pitchFamily="34" charset="0"/>
              </a:rPr>
              <a:t>nadA</a:t>
            </a:r>
            <a:r>
              <a:rPr lang="sl-SI" sz="4400" b="1" dirty="0">
                <a:solidFill>
                  <a:schemeClr val="accent1">
                    <a:lumMod val="75000"/>
                  </a:schemeClr>
                </a:solidFill>
                <a:effectLst>
                  <a:outerShdw blurRad="38100" dist="38100" dir="2700000" algn="tl">
                    <a:srgbClr val="000000">
                      <a:alpha val="43137"/>
                    </a:srgbClr>
                  </a:outerShdw>
                </a:effectLst>
                <a:latin typeface="Arial Narrow" panose="020B0606020202030204" pitchFamily="34" charset="0"/>
              </a:rPr>
              <a:t> </a:t>
            </a:r>
            <a:r>
              <a:rPr lang="sl-SI" sz="4400" b="1" dirty="0" err="1">
                <a:solidFill>
                  <a:schemeClr val="accent1">
                    <a:lumMod val="75000"/>
                  </a:schemeClr>
                </a:solidFill>
                <a:effectLst>
                  <a:outerShdw blurRad="38100" dist="38100" dir="2700000" algn="tl">
                    <a:srgbClr val="000000">
                      <a:alpha val="43137"/>
                    </a:srgbClr>
                  </a:outerShdw>
                </a:effectLst>
                <a:latin typeface="Arial Narrow" panose="020B0606020202030204" pitchFamily="34" charset="0"/>
              </a:rPr>
              <a:t>zupančič</a:t>
            </a:r>
            <a:endParaRPr lang="sl-SI" sz="4400" b="1" dirty="0">
              <a:solidFill>
                <a:schemeClr val="accent1">
                  <a:lumMod val="75000"/>
                </a:schemeClr>
              </a:solidFill>
              <a:effectLst>
                <a:outerShdw blurRad="38100" dist="38100" dir="2700000" algn="tl">
                  <a:srgbClr val="000000">
                    <a:alpha val="43137"/>
                  </a:srgbClr>
                </a:outerShdw>
              </a:effectLst>
              <a:latin typeface="Arial Narrow" panose="020B0606020202030204" pitchFamily="34" charset="0"/>
            </a:endParaRPr>
          </a:p>
          <a:p>
            <a:r>
              <a:rPr lang="sl-SI" sz="2000" b="1" dirty="0">
                <a:solidFill>
                  <a:schemeClr val="accent1">
                    <a:lumMod val="75000"/>
                  </a:schemeClr>
                </a:solidFill>
                <a:effectLst>
                  <a:outerShdw blurRad="38100" dist="38100" dir="2700000" algn="tl">
                    <a:srgbClr val="000000">
                      <a:alpha val="43137"/>
                    </a:srgbClr>
                  </a:outerShdw>
                </a:effectLst>
                <a:latin typeface="Arial Narrow" panose="020B0606020202030204" pitchFamily="34" charset="0"/>
              </a:rPr>
              <a:t>šolska svetovalna služba</a:t>
            </a:r>
            <a:endParaRPr lang="sl-SI" sz="1100" b="1" dirty="0">
              <a:solidFill>
                <a:schemeClr val="accent1">
                  <a:lumMod val="75000"/>
                </a:schemeClr>
              </a:solidFill>
              <a:effectLst>
                <a:outerShdw blurRad="38100" dist="38100" dir="2700000" algn="tl">
                  <a:srgbClr val="000000">
                    <a:alpha val="43137"/>
                  </a:srgbClr>
                </a:outerShdw>
              </a:effectLst>
              <a:latin typeface="Arial Narrow" panose="020B0606020202030204" pitchFamily="34" charset="0"/>
            </a:endParaRPr>
          </a:p>
        </p:txBody>
      </p:sp>
      <p:pic>
        <p:nvPicPr>
          <p:cNvPr id="7" name="Slika 6">
            <a:extLst>
              <a:ext uri="{FF2B5EF4-FFF2-40B4-BE49-F238E27FC236}">
                <a16:creationId xmlns:a16="http://schemas.microsoft.com/office/drawing/2014/main" id="{BC2C4E8E-DB22-4DB7-8E53-BBF44E68B2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23456" y="0"/>
            <a:ext cx="2890969" cy="2060848"/>
          </a:xfrm>
          <a:prstGeom prst="rect">
            <a:avLst/>
          </a:prstGeom>
        </p:spPr>
      </p:pic>
    </p:spTree>
    <p:extLst>
      <p:ext uri="{BB962C8B-B14F-4D97-AF65-F5344CB8AC3E}">
        <p14:creationId xmlns:p14="http://schemas.microsoft.com/office/powerpoint/2010/main" val="331695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691C492-D3F8-4DD8-B3A6-032ACE1979C0}"/>
              </a:ext>
            </a:extLst>
          </p:cNvPr>
          <p:cNvSpPr>
            <a:spLocks noGrp="1"/>
          </p:cNvSpPr>
          <p:nvPr>
            <p:ph type="title"/>
          </p:nvPr>
        </p:nvSpPr>
        <p:spPr/>
        <p:txBody>
          <a:bodyPr/>
          <a:lstStyle/>
          <a:p>
            <a:endParaRPr lang="sl-SI"/>
          </a:p>
        </p:txBody>
      </p:sp>
      <p:pic>
        <p:nvPicPr>
          <p:cNvPr id="4" name="Označba mesta vsebine 3">
            <a:extLst>
              <a:ext uri="{FF2B5EF4-FFF2-40B4-BE49-F238E27FC236}">
                <a16:creationId xmlns:a16="http://schemas.microsoft.com/office/drawing/2014/main" id="{6D8A9ADC-D877-4DD0-A629-DBF1533FFAB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181724" y="0"/>
            <a:ext cx="10314925" cy="7473471"/>
          </a:xfrm>
          <a:prstGeom prst="rect">
            <a:avLst/>
          </a:prstGeom>
        </p:spPr>
      </p:pic>
    </p:spTree>
    <p:extLst>
      <p:ext uri="{BB962C8B-B14F-4D97-AF65-F5344CB8AC3E}">
        <p14:creationId xmlns:p14="http://schemas.microsoft.com/office/powerpoint/2010/main" val="400587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4EB5FB43-EED9-4FC5-9BD4-67498982AA0A}"/>
              </a:ext>
            </a:extLst>
          </p:cNvPr>
          <p:cNvSpPr>
            <a:spLocks noGrp="1"/>
          </p:cNvSpPr>
          <p:nvPr>
            <p:ph idx="1"/>
          </p:nvPr>
        </p:nvSpPr>
        <p:spPr>
          <a:xfrm>
            <a:off x="1006577" y="836712"/>
            <a:ext cx="10128396" cy="5616624"/>
          </a:xfrm>
        </p:spPr>
        <p:txBody>
          <a:bodyPr>
            <a:normAutofit/>
          </a:bodyPr>
          <a:lstStyle/>
          <a:p>
            <a:pPr marL="0" indent="0">
              <a:buNone/>
              <a:defRPr/>
            </a:pPr>
            <a:r>
              <a:rPr lang="sl-SI" sz="2400" dirty="0"/>
              <a:t>Spletne strani: </a:t>
            </a:r>
          </a:p>
          <a:p>
            <a:pPr marL="0" indent="0">
              <a:buNone/>
              <a:defRPr/>
            </a:pPr>
            <a:endParaRPr lang="sl-SI" sz="2400" dirty="0"/>
          </a:p>
          <a:p>
            <a:pPr>
              <a:defRPr/>
            </a:pPr>
            <a:r>
              <a:rPr lang="sl-SI" sz="2400" dirty="0"/>
              <a:t>mojaizbira.si, </a:t>
            </a:r>
          </a:p>
          <a:p>
            <a:pPr>
              <a:defRPr/>
            </a:pPr>
            <a:r>
              <a:rPr lang="sl-SI" sz="2400" dirty="0"/>
              <a:t>dijaški.net </a:t>
            </a:r>
          </a:p>
          <a:p>
            <a:pPr>
              <a:defRPr/>
            </a:pPr>
            <a:r>
              <a:rPr lang="sl-SI" sz="2400" dirty="0"/>
              <a:t>slovenskesrednjesole.si</a:t>
            </a:r>
          </a:p>
          <a:p>
            <a:pPr>
              <a:defRPr/>
            </a:pPr>
            <a:r>
              <a:rPr lang="sl-SI" sz="2400" dirty="0">
                <a:hlinkClick r:id="rId2"/>
              </a:rPr>
              <a:t>https://www.kariera-mladi.si/</a:t>
            </a:r>
            <a:r>
              <a:rPr lang="sl-SI" sz="2400" dirty="0"/>
              <a:t>  </a:t>
            </a:r>
            <a:r>
              <a:rPr lang="sl-SI" sz="2000" dirty="0"/>
              <a:t>(Karierni center za mlade – ogromno gradiva)</a:t>
            </a:r>
          </a:p>
          <a:p>
            <a:pPr>
              <a:defRPr/>
            </a:pPr>
            <a:endParaRPr lang="sl-SI" sz="2000" dirty="0"/>
          </a:p>
          <a:p>
            <a:endParaRPr lang="sl-SI" dirty="0"/>
          </a:p>
        </p:txBody>
      </p:sp>
      <p:pic>
        <p:nvPicPr>
          <p:cNvPr id="4" name="Picture 4" descr="Gradbena smer">
            <a:extLst>
              <a:ext uri="{FF2B5EF4-FFF2-40B4-BE49-F238E27FC236}">
                <a16:creationId xmlns:a16="http://schemas.microsoft.com/office/drawing/2014/main" id="{43250A35-E519-4C83-ABD6-1750C1BD9EA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34772" y="-100575"/>
            <a:ext cx="2647181" cy="3529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19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79612" y="277814"/>
            <a:ext cx="8229600" cy="992187"/>
          </a:xfrm>
        </p:spPr>
        <p:txBody>
          <a:bodyPr/>
          <a:lstStyle/>
          <a:p>
            <a:pPr eaLnBrk="1" hangingPunct="1">
              <a:defRPr/>
            </a:pPr>
            <a:r>
              <a:rPr lang="sl-SI" altLang="sl-SI" b="1" dirty="0">
                <a:latin typeface="Calibri" pitchFamily="34" charset="0"/>
              </a:rPr>
              <a:t>VRSTE PROGRAMOV</a:t>
            </a:r>
            <a:endParaRPr lang="sl-SI" altLang="sl-SI" b="1" dirty="0"/>
          </a:p>
        </p:txBody>
      </p:sp>
      <p:graphicFrame>
        <p:nvGraphicFramePr>
          <p:cNvPr id="64618" name="Group 106"/>
          <p:cNvGraphicFramePr>
            <a:graphicFrameLocks noGrp="1"/>
          </p:cNvGraphicFramePr>
          <p:nvPr>
            <p:ph sz="half" idx="2"/>
            <p:extLst>
              <p:ext uri="{D42A27DB-BD31-4B8C-83A1-F6EECF244321}">
                <p14:modId xmlns:p14="http://schemas.microsoft.com/office/powerpoint/2010/main" val="1522835144"/>
              </p:ext>
            </p:extLst>
          </p:nvPr>
        </p:nvGraphicFramePr>
        <p:xfrm>
          <a:off x="1979613" y="1341438"/>
          <a:ext cx="8437563" cy="3643312"/>
        </p:xfrm>
        <a:graphic>
          <a:graphicData uri="http://schemas.openxmlformats.org/drawingml/2006/table">
            <a:tbl>
              <a:tblPr/>
              <a:tblGrid>
                <a:gridCol w="2170583">
                  <a:extLst>
                    <a:ext uri="{9D8B030D-6E8A-4147-A177-3AD203B41FA5}">
                      <a16:colId xmlns:a16="http://schemas.microsoft.com/office/drawing/2014/main" val="20000"/>
                    </a:ext>
                  </a:extLst>
                </a:gridCol>
                <a:gridCol w="2047405">
                  <a:extLst>
                    <a:ext uri="{9D8B030D-6E8A-4147-A177-3AD203B41FA5}">
                      <a16:colId xmlns:a16="http://schemas.microsoft.com/office/drawing/2014/main" val="20001"/>
                    </a:ext>
                  </a:extLst>
                </a:gridCol>
                <a:gridCol w="2273300">
                  <a:extLst>
                    <a:ext uri="{9D8B030D-6E8A-4147-A177-3AD203B41FA5}">
                      <a16:colId xmlns:a16="http://schemas.microsoft.com/office/drawing/2014/main" val="20002"/>
                    </a:ext>
                  </a:extLst>
                </a:gridCol>
                <a:gridCol w="1946275">
                  <a:extLst>
                    <a:ext uri="{9D8B030D-6E8A-4147-A177-3AD203B41FA5}">
                      <a16:colId xmlns:a16="http://schemas.microsoft.com/office/drawing/2014/main" val="20003"/>
                    </a:ext>
                  </a:extLst>
                </a:gridCol>
              </a:tblGrid>
              <a:tr h="3643312">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sl-SI" altLang="sl-SI" sz="2800" b="1" i="0" u="none" strike="noStrike" cap="none" normalizeH="0" baseline="0" dirty="0">
                        <a:ln>
                          <a:noFill/>
                        </a:ln>
                        <a:solidFill>
                          <a:schemeClr val="tx1"/>
                        </a:solidFill>
                        <a:effectLst>
                          <a:outerShdw blurRad="38100" dist="38100" dir="2700000" algn="tl">
                            <a:srgbClr val="000000"/>
                          </a:outerShdw>
                        </a:effectLst>
                        <a:highlight>
                          <a:srgbClr val="0000FF"/>
                        </a:highlight>
                        <a:latin typeface="Calibri"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l-SI" altLang="sl-SI" sz="2800" b="1" i="0" u="none" strike="noStrike" cap="none" normalizeH="0" baseline="0" dirty="0">
                          <a:ln>
                            <a:noFill/>
                          </a:ln>
                          <a:solidFill>
                            <a:schemeClr val="bg1"/>
                          </a:solidFill>
                          <a:effectLst>
                            <a:outerShdw blurRad="38100" dist="38100" dir="2700000" algn="tl">
                              <a:srgbClr val="000000"/>
                            </a:outerShdw>
                          </a:effectLst>
                          <a:latin typeface="Calibri" pitchFamily="34" charset="0"/>
                        </a:rPr>
                        <a:t>NIŽJE POKLICNO</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l-SI" altLang="sl-SI" sz="2600" b="0" i="0" u="none" strike="noStrike" cap="none" normalizeH="0" baseline="0" dirty="0">
                          <a:ln>
                            <a:noFill/>
                          </a:ln>
                          <a:solidFill>
                            <a:schemeClr val="bg1"/>
                          </a:solidFill>
                          <a:effectLst>
                            <a:outerShdw blurRad="38100" dist="38100" dir="2700000" algn="tl">
                              <a:srgbClr val="000000"/>
                            </a:outerShdw>
                          </a:effectLst>
                          <a:latin typeface="Calibri" pitchFamily="34" charset="0"/>
                        </a:rPr>
                        <a:t>izobraževanje</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sl-SI" altLang="sl-SI" sz="2600" b="0" i="0" u="none" strike="noStrike" cap="none" normalizeH="0" baseline="0" dirty="0">
                        <a:ln>
                          <a:noFill/>
                        </a:ln>
                        <a:solidFill>
                          <a:schemeClr val="bg1"/>
                        </a:solidFill>
                        <a:effectLst>
                          <a:outerShdw blurRad="38100" dist="38100" dir="2700000" algn="tl">
                            <a:srgbClr val="000000"/>
                          </a:outerShdw>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l-SI" altLang="sl-SI" sz="2600" b="1" i="0" u="none" strike="noStrike" cap="none" normalizeH="0" baseline="0" dirty="0">
                          <a:ln>
                            <a:noFill/>
                          </a:ln>
                          <a:solidFill>
                            <a:schemeClr val="bg1"/>
                          </a:solidFill>
                          <a:effectLst>
                            <a:outerShdw blurRad="38100" dist="38100" dir="2700000" algn="tl">
                              <a:srgbClr val="000000"/>
                            </a:outerShdw>
                          </a:effectLst>
                          <a:latin typeface="Calibri" pitchFamily="34" charset="0"/>
                        </a:rPr>
                        <a:t>Trajanje:</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l-SI" altLang="sl-SI" sz="2600" b="0" i="0" u="none" strike="noStrike" cap="none" normalizeH="0" baseline="0" dirty="0">
                          <a:ln>
                            <a:noFill/>
                          </a:ln>
                          <a:solidFill>
                            <a:schemeClr val="bg1"/>
                          </a:solidFill>
                          <a:effectLst>
                            <a:outerShdw blurRad="38100" dist="38100" dir="2700000" algn="tl">
                              <a:srgbClr val="000000"/>
                            </a:outerShdw>
                          </a:effectLst>
                          <a:latin typeface="Calibri" pitchFamily="34" charset="0"/>
                        </a:rPr>
                        <a:t>2 leti</a:t>
                      </a:r>
                    </a:p>
                  </a:txBody>
                  <a:tcPr horzOverflow="overflow">
                    <a:lnL w="28575" cap="flat" cmpd="sng" algn="ctr">
                      <a:solidFill>
                        <a:schemeClr val="tx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sl-SI" altLang="sl-SI" sz="2800" b="1" i="0" u="none" strike="noStrike" cap="none" normalizeH="0" baseline="0" dirty="0">
                        <a:ln>
                          <a:noFill/>
                        </a:ln>
                        <a:solidFill>
                          <a:schemeClr val="bg1"/>
                        </a:solidFill>
                        <a:effectLst>
                          <a:outerShdw blurRad="38100" dist="38100" dir="2700000" algn="tl">
                            <a:srgbClr val="000000"/>
                          </a:outerShdw>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l-SI" altLang="sl-SI" sz="2800" b="1" i="0" u="none" strike="noStrike" cap="none" normalizeH="0" baseline="0" dirty="0">
                          <a:ln>
                            <a:noFill/>
                          </a:ln>
                          <a:solidFill>
                            <a:schemeClr val="bg1"/>
                          </a:solidFill>
                          <a:effectLst>
                            <a:outerShdw blurRad="38100" dist="38100" dir="2700000" algn="tl">
                              <a:srgbClr val="000000"/>
                            </a:outerShdw>
                          </a:effectLst>
                          <a:latin typeface="Calibri" pitchFamily="34" charset="0"/>
                        </a:rPr>
                        <a:t>SREDNJE</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l-SI" altLang="sl-SI" sz="2800" b="1" i="0" u="none" strike="noStrike" cap="none" normalizeH="0" baseline="0" dirty="0">
                          <a:ln>
                            <a:noFill/>
                          </a:ln>
                          <a:solidFill>
                            <a:schemeClr val="bg1"/>
                          </a:solidFill>
                          <a:effectLst>
                            <a:outerShdw blurRad="38100" dist="38100" dir="2700000" algn="tl">
                              <a:srgbClr val="000000"/>
                            </a:outerShdw>
                          </a:effectLst>
                          <a:latin typeface="Calibri" pitchFamily="34" charset="0"/>
                        </a:rPr>
                        <a:t>POKLICNO</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l-SI" altLang="sl-SI" sz="2600" b="0" i="0" u="none" strike="noStrike" cap="none" normalizeH="0" baseline="0" dirty="0">
                          <a:ln>
                            <a:noFill/>
                          </a:ln>
                          <a:solidFill>
                            <a:schemeClr val="bg1"/>
                          </a:solidFill>
                          <a:effectLst>
                            <a:outerShdw blurRad="38100" dist="38100" dir="2700000" algn="tl">
                              <a:srgbClr val="000000"/>
                            </a:outerShdw>
                          </a:effectLst>
                          <a:latin typeface="Calibri" pitchFamily="34" charset="0"/>
                        </a:rPr>
                        <a:t>izobraževanje</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sl-SI" altLang="sl-SI" sz="2600" b="1" i="0" u="none" strike="noStrike" cap="none" normalizeH="0" baseline="0" dirty="0">
                        <a:ln>
                          <a:noFill/>
                        </a:ln>
                        <a:solidFill>
                          <a:schemeClr val="bg1"/>
                        </a:solidFill>
                        <a:effectLst>
                          <a:outerShdw blurRad="38100" dist="38100" dir="2700000" algn="tl">
                            <a:srgbClr val="000000"/>
                          </a:outerShdw>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l-SI" altLang="sl-SI" sz="2600" b="1" i="0" u="none" strike="noStrike" cap="none" normalizeH="0" baseline="0" dirty="0">
                          <a:ln>
                            <a:noFill/>
                          </a:ln>
                          <a:solidFill>
                            <a:schemeClr val="bg1"/>
                          </a:solidFill>
                          <a:effectLst>
                            <a:outerShdw blurRad="38100" dist="38100" dir="2700000" algn="tl">
                              <a:srgbClr val="000000"/>
                            </a:outerShdw>
                          </a:effectLst>
                          <a:latin typeface="Calibri" pitchFamily="34" charset="0"/>
                        </a:rPr>
                        <a:t>Trajanje:</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l-SI" altLang="sl-SI" sz="2600" b="0" i="0" u="none" strike="noStrike" cap="none" normalizeH="0" baseline="0" dirty="0">
                          <a:ln>
                            <a:noFill/>
                          </a:ln>
                          <a:solidFill>
                            <a:schemeClr val="bg1"/>
                          </a:solidFill>
                          <a:effectLst>
                            <a:outerShdw blurRad="38100" dist="38100" dir="2700000" algn="tl">
                              <a:srgbClr val="000000"/>
                            </a:outerShdw>
                          </a:effectLst>
                          <a:latin typeface="Calibri" pitchFamily="34" charset="0"/>
                        </a:rPr>
                        <a:t>3 leta</a:t>
                      </a:r>
                    </a:p>
                  </a:txBody>
                  <a:tcP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sl-SI" altLang="sl-SI" sz="2800" b="1" i="0" u="none" strike="noStrike" cap="none" normalizeH="0" baseline="0">
                        <a:ln>
                          <a:noFill/>
                        </a:ln>
                        <a:solidFill>
                          <a:schemeClr val="tx1"/>
                        </a:solidFill>
                        <a:effectLst>
                          <a:outerShdw blurRad="38100" dist="38100" dir="2700000" algn="tl">
                            <a:srgbClr val="000000"/>
                          </a:outerShdw>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l-SI" altLang="sl-SI" sz="2800" b="1" i="0" u="none" strike="noStrike" cap="none" normalizeH="0" baseline="0">
                          <a:ln>
                            <a:noFill/>
                          </a:ln>
                          <a:solidFill>
                            <a:schemeClr val="bg1"/>
                          </a:solidFill>
                          <a:effectLst>
                            <a:outerShdw blurRad="38100" dist="38100" dir="2700000" algn="tl">
                              <a:srgbClr val="000000"/>
                            </a:outerShdw>
                          </a:effectLst>
                          <a:latin typeface="Calibri" pitchFamily="34" charset="0"/>
                        </a:rPr>
                        <a:t>SREDNJE STROKOVNO oz. TEHNIŠKO</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l-SI" altLang="sl-SI" sz="2600" b="0" i="0" u="none" strike="noStrike" cap="none" normalizeH="0" baseline="0">
                          <a:ln>
                            <a:noFill/>
                          </a:ln>
                          <a:solidFill>
                            <a:schemeClr val="bg1"/>
                          </a:solidFill>
                          <a:effectLst>
                            <a:outerShdw blurRad="38100" dist="38100" dir="2700000" algn="tl">
                              <a:srgbClr val="000000"/>
                            </a:outerShdw>
                          </a:effectLst>
                          <a:latin typeface="Calibri" pitchFamily="34" charset="0"/>
                        </a:rPr>
                        <a:t>izobraževanje</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sl-SI" altLang="sl-SI" sz="1800" b="1" i="0" u="none" strike="noStrike" cap="none" normalizeH="0" baseline="0">
                        <a:ln>
                          <a:noFill/>
                        </a:ln>
                        <a:solidFill>
                          <a:schemeClr val="bg1"/>
                        </a:solidFill>
                        <a:effectLst>
                          <a:outerShdw blurRad="38100" dist="38100" dir="2700000" algn="tl">
                            <a:srgbClr val="000000"/>
                          </a:outerShdw>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l-SI" altLang="sl-SI" sz="2600" b="1" i="0" u="none" strike="noStrike" cap="none" normalizeH="0" baseline="0">
                          <a:ln>
                            <a:noFill/>
                          </a:ln>
                          <a:solidFill>
                            <a:schemeClr val="bg1"/>
                          </a:solidFill>
                          <a:effectLst>
                            <a:outerShdw blurRad="38100" dist="38100" dir="2700000" algn="tl">
                              <a:srgbClr val="000000"/>
                            </a:outerShdw>
                          </a:effectLst>
                          <a:latin typeface="Calibri" pitchFamily="34" charset="0"/>
                        </a:rPr>
                        <a:t>Trajanje:</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l-SI" altLang="sl-SI" sz="2600" b="0" i="0" u="none" strike="noStrike" cap="none" normalizeH="0" baseline="0">
                          <a:ln>
                            <a:noFill/>
                          </a:ln>
                          <a:solidFill>
                            <a:schemeClr val="bg1"/>
                          </a:solidFill>
                          <a:effectLst>
                            <a:outerShdw blurRad="38100" dist="38100" dir="2700000" algn="tl">
                              <a:srgbClr val="000000"/>
                            </a:outerShdw>
                          </a:effectLst>
                          <a:latin typeface="Calibri" pitchFamily="34" charset="0"/>
                        </a:rPr>
                        <a:t>4 leta</a:t>
                      </a:r>
                    </a:p>
                  </a:txBody>
                  <a:tcP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sl-SI" altLang="sl-SI" sz="2800" b="1" i="0" u="none" strike="noStrike" cap="none" normalizeH="0" baseline="0" dirty="0">
                        <a:ln>
                          <a:noFill/>
                        </a:ln>
                        <a:solidFill>
                          <a:schemeClr val="tx1"/>
                        </a:solidFill>
                        <a:effectLst>
                          <a:outerShdw blurRad="38100" dist="38100" dir="2700000" algn="tl">
                            <a:srgbClr val="000000"/>
                          </a:outerShdw>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l-SI" altLang="sl-SI" sz="2800" b="1" i="0" u="none" strike="noStrike" cap="none" normalizeH="0" baseline="0" dirty="0">
                          <a:ln>
                            <a:noFill/>
                          </a:ln>
                          <a:solidFill>
                            <a:schemeClr val="bg1"/>
                          </a:solidFill>
                          <a:effectLst>
                            <a:outerShdw blurRad="38100" dist="38100" dir="2700000" algn="tl">
                              <a:srgbClr val="000000"/>
                            </a:outerShdw>
                          </a:effectLst>
                          <a:latin typeface="Calibri" pitchFamily="34" charset="0"/>
                        </a:rPr>
                        <a:t>GIMNAZIJE</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sl-SI" altLang="sl-SI" sz="2800" b="1" i="0" u="none" strike="noStrike" cap="none" normalizeH="0" baseline="0" dirty="0">
                        <a:ln>
                          <a:noFill/>
                        </a:ln>
                        <a:solidFill>
                          <a:schemeClr val="bg1"/>
                        </a:solidFill>
                        <a:effectLst>
                          <a:outerShdw blurRad="38100" dist="38100" dir="2700000" algn="tl">
                            <a:srgbClr val="000000"/>
                          </a:outerShdw>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sl-SI" altLang="sl-SI" sz="2800" b="1" i="0" u="none" strike="noStrike" cap="none" normalizeH="0" baseline="0" dirty="0">
                        <a:ln>
                          <a:noFill/>
                        </a:ln>
                        <a:solidFill>
                          <a:schemeClr val="bg1"/>
                        </a:solidFill>
                        <a:effectLst>
                          <a:outerShdw blurRad="38100" dist="38100" dir="2700000" algn="tl">
                            <a:srgbClr val="000000"/>
                          </a:outerShdw>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l-SI" altLang="sl-SI" sz="2600" b="1" i="0" u="none" strike="noStrike" cap="none" normalizeH="0" baseline="0" dirty="0">
                          <a:ln>
                            <a:noFill/>
                          </a:ln>
                          <a:solidFill>
                            <a:schemeClr val="bg1"/>
                          </a:solidFill>
                          <a:effectLst>
                            <a:outerShdw blurRad="38100" dist="38100" dir="2700000" algn="tl">
                              <a:srgbClr val="000000"/>
                            </a:outerShdw>
                          </a:effectLst>
                          <a:latin typeface="Calibri" pitchFamily="34" charset="0"/>
                        </a:rPr>
                        <a:t>Trajanje:</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l-SI" altLang="sl-SI" sz="2600" b="0" i="0" u="none" strike="noStrike" cap="none" normalizeH="0" baseline="0" dirty="0">
                          <a:ln>
                            <a:noFill/>
                          </a:ln>
                          <a:solidFill>
                            <a:schemeClr val="bg1"/>
                          </a:solidFill>
                          <a:effectLst>
                            <a:outerShdw blurRad="38100" dist="38100" dir="2700000" algn="tl">
                              <a:srgbClr val="000000"/>
                            </a:outerShdw>
                          </a:effectLst>
                          <a:latin typeface="Calibri" pitchFamily="34" charset="0"/>
                        </a:rPr>
                        <a:t>4 leta</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sl-SI" altLang="sl-SI" sz="2800" b="1" i="0" u="none" strike="noStrike" cap="none" normalizeH="0" baseline="0" dirty="0">
                        <a:ln>
                          <a:noFill/>
                        </a:ln>
                        <a:solidFill>
                          <a:schemeClr val="bg1"/>
                        </a:solidFill>
                        <a:effectLst>
                          <a:outerShdw blurRad="38100" dist="38100" dir="2700000" algn="tl">
                            <a:srgbClr val="000000"/>
                          </a:outerShdw>
                        </a:effectLst>
                        <a:latin typeface="Calibri" pitchFamily="34" charset="0"/>
                      </a:endParaRPr>
                    </a:p>
                  </a:txBody>
                  <a:tcPr horzOverflow="overflow">
                    <a:lnL w="571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bl>
          </a:graphicData>
        </a:graphic>
      </p:graphicFrame>
      <p:sp>
        <p:nvSpPr>
          <p:cNvPr id="64531" name="Rectangle 19"/>
          <p:cNvSpPr>
            <a:spLocks noGrp="1" noChangeArrowheads="1"/>
          </p:cNvSpPr>
          <p:nvPr>
            <p:ph type="body" sz="half" idx="1"/>
          </p:nvPr>
        </p:nvSpPr>
        <p:spPr>
          <a:xfrm>
            <a:off x="2062163" y="5589588"/>
            <a:ext cx="8355013" cy="965200"/>
          </a:xfrm>
        </p:spPr>
        <p:txBody>
          <a:bodyPr/>
          <a:lstStyle/>
          <a:p>
            <a:pPr algn="ctr" eaLnBrk="1" hangingPunct="1">
              <a:lnSpc>
                <a:spcPct val="90000"/>
              </a:lnSpc>
              <a:buFont typeface="Wingdings" pitchFamily="2" charset="2"/>
              <a:buNone/>
              <a:defRPr/>
            </a:pPr>
            <a:r>
              <a:rPr lang="sl-SI" altLang="sl-SI" sz="2800" b="1">
                <a:latin typeface="Calibri" pitchFamily="34" charset="0"/>
              </a:rPr>
              <a:t>OSNOVNOŠOLSKO IZOBRAŽEVANJE</a:t>
            </a:r>
          </a:p>
          <a:p>
            <a:pPr algn="ctr" eaLnBrk="1" hangingPunct="1">
              <a:lnSpc>
                <a:spcPct val="90000"/>
              </a:lnSpc>
              <a:buFont typeface="Wingdings" pitchFamily="2" charset="2"/>
              <a:buNone/>
              <a:defRPr/>
            </a:pPr>
            <a:r>
              <a:rPr lang="sl-SI" altLang="sl-SI" sz="2800" b="1">
                <a:latin typeface="Calibri" pitchFamily="34" charset="0"/>
              </a:rPr>
              <a:t>Zaključena osnovnošolska obveznost</a:t>
            </a:r>
          </a:p>
          <a:p>
            <a:pPr eaLnBrk="1" hangingPunct="1">
              <a:lnSpc>
                <a:spcPct val="90000"/>
              </a:lnSpc>
              <a:defRPr/>
            </a:pPr>
            <a:endParaRPr lang="sl-SI" altLang="sl-SI" sz="2800"/>
          </a:p>
          <a:p>
            <a:pPr eaLnBrk="1" hangingPunct="1">
              <a:lnSpc>
                <a:spcPct val="90000"/>
              </a:lnSpc>
              <a:defRPr/>
            </a:pPr>
            <a:endParaRPr lang="sl-SI" altLang="sl-SI" sz="2800"/>
          </a:p>
        </p:txBody>
      </p:sp>
      <p:graphicFrame>
        <p:nvGraphicFramePr>
          <p:cNvPr id="64619" name="Group 107"/>
          <p:cNvGraphicFramePr>
            <a:graphicFrameLocks noGrp="1"/>
          </p:cNvGraphicFramePr>
          <p:nvPr/>
        </p:nvGraphicFramePr>
        <p:xfrm>
          <a:off x="2133600" y="5589588"/>
          <a:ext cx="8208962" cy="1079500"/>
        </p:xfrm>
        <a:graphic>
          <a:graphicData uri="http://schemas.openxmlformats.org/drawingml/2006/table">
            <a:tbl>
              <a:tblPr/>
              <a:tblGrid>
                <a:gridCol w="8208962">
                  <a:extLst>
                    <a:ext uri="{9D8B030D-6E8A-4147-A177-3AD203B41FA5}">
                      <a16:colId xmlns:a16="http://schemas.microsoft.com/office/drawing/2014/main" val="20000"/>
                    </a:ext>
                  </a:extLst>
                </a:gridCol>
              </a:tblGrid>
              <a:tr h="1079500">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sl-SI" altLang="sl-SI" sz="2800" b="0" i="0" u="none" strike="noStrike" cap="none" normalizeH="0" baseline="0" dirty="0">
                        <a:ln>
                          <a:noFill/>
                        </a:ln>
                        <a:solidFill>
                          <a:schemeClr val="tx1"/>
                        </a:solidFill>
                        <a:effectLst>
                          <a:outerShdw blurRad="38100" dist="38100" dir="2700000" algn="tl">
                            <a:srgbClr val="000000"/>
                          </a:outerShdw>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0502" name="Line 81"/>
          <p:cNvSpPr>
            <a:spLocks noChangeShapeType="1"/>
          </p:cNvSpPr>
          <p:nvPr/>
        </p:nvSpPr>
        <p:spPr bwMode="auto">
          <a:xfrm flipV="1">
            <a:off x="3000375" y="5013326"/>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0503" name="Line 82"/>
          <p:cNvSpPr>
            <a:spLocks noChangeShapeType="1"/>
          </p:cNvSpPr>
          <p:nvPr/>
        </p:nvSpPr>
        <p:spPr bwMode="auto">
          <a:xfrm flipH="1" flipV="1">
            <a:off x="5159375" y="5013326"/>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0504" name="Line 83"/>
          <p:cNvSpPr>
            <a:spLocks noChangeShapeType="1"/>
          </p:cNvSpPr>
          <p:nvPr/>
        </p:nvSpPr>
        <p:spPr bwMode="auto">
          <a:xfrm flipH="1" flipV="1">
            <a:off x="7318375" y="5013326"/>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0505" name="Line 84"/>
          <p:cNvSpPr>
            <a:spLocks noChangeShapeType="1"/>
          </p:cNvSpPr>
          <p:nvPr/>
        </p:nvSpPr>
        <p:spPr bwMode="auto">
          <a:xfrm flipH="1" flipV="1">
            <a:off x="9478962" y="5013326"/>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 name="Označba mesta številke diapozitiva 1"/>
          <p:cNvSpPr>
            <a:spLocks noGrp="1"/>
          </p:cNvSpPr>
          <p:nvPr>
            <p:ph type="sldNum" sz="quarter" idx="12"/>
          </p:nvPr>
        </p:nvSpPr>
        <p:spPr/>
        <p:txBody>
          <a:bodyPr/>
          <a:lstStyle/>
          <a:p>
            <a:pPr>
              <a:defRPr/>
            </a:pPr>
            <a:fld id="{82F27749-7665-4D9B-90C3-465E79643C4D}" type="slidenum">
              <a:rPr lang="sl-SI" altLang="sl-SI" smtClean="0"/>
              <a:pPr>
                <a:defRPr/>
              </a:pPr>
              <a:t>12</a:t>
            </a:fld>
            <a:endParaRPr lang="sl-SI" altLang="sl-SI"/>
          </a:p>
        </p:txBody>
      </p:sp>
    </p:spTree>
    <p:extLst>
      <p:ext uri="{BB962C8B-B14F-4D97-AF65-F5344CB8AC3E}">
        <p14:creationId xmlns:p14="http://schemas.microsoft.com/office/powerpoint/2010/main" val="3050201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50" name="Rectangle 6"/>
          <p:cNvSpPr>
            <a:spLocks noGrp="1" noChangeArrowheads="1"/>
          </p:cNvSpPr>
          <p:nvPr>
            <p:ph type="title"/>
          </p:nvPr>
        </p:nvSpPr>
        <p:spPr>
          <a:xfrm>
            <a:off x="1979612" y="336550"/>
            <a:ext cx="8229600" cy="571500"/>
          </a:xfrm>
          <a:solidFill>
            <a:srgbClr val="FFCC99"/>
          </a:solidFill>
        </p:spPr>
        <p:txBody>
          <a:bodyPr>
            <a:normAutofit/>
          </a:bodyPr>
          <a:lstStyle/>
          <a:p>
            <a:pPr eaLnBrk="1" hangingPunct="1">
              <a:defRPr/>
            </a:pPr>
            <a:r>
              <a:rPr lang="sl-SI" altLang="sl-SI" sz="3200" b="1" dirty="0">
                <a:solidFill>
                  <a:schemeClr val="accent2">
                    <a:lumMod val="50000"/>
                  </a:schemeClr>
                </a:solidFill>
                <a:latin typeface="Calibri" pitchFamily="34" charset="0"/>
              </a:rPr>
              <a:t>NIŽJE POKLICNO</a:t>
            </a:r>
            <a:r>
              <a:rPr lang="sl-SI" altLang="sl-SI" sz="2800" b="1" dirty="0">
                <a:solidFill>
                  <a:schemeClr val="accent2">
                    <a:lumMod val="50000"/>
                  </a:schemeClr>
                </a:solidFill>
                <a:latin typeface="Calibri" pitchFamily="34" charset="0"/>
              </a:rPr>
              <a:t> IZOBRAŽEVANJE – 2 leti</a:t>
            </a:r>
          </a:p>
        </p:txBody>
      </p:sp>
      <p:sp>
        <p:nvSpPr>
          <p:cNvPr id="57351" name="Rectangle 7"/>
          <p:cNvSpPr>
            <a:spLocks noGrp="1" noChangeArrowheads="1"/>
          </p:cNvSpPr>
          <p:nvPr>
            <p:ph type="body" idx="1"/>
          </p:nvPr>
        </p:nvSpPr>
        <p:spPr>
          <a:xfrm>
            <a:off x="1979612" y="1125539"/>
            <a:ext cx="8229600" cy="5005387"/>
          </a:xfrm>
        </p:spPr>
        <p:txBody>
          <a:bodyPr/>
          <a:lstStyle/>
          <a:p>
            <a:pPr eaLnBrk="1" hangingPunct="1">
              <a:lnSpc>
                <a:spcPct val="90000"/>
              </a:lnSpc>
              <a:buFont typeface="Wingdings" pitchFamily="2" charset="2"/>
              <a:buNone/>
              <a:defRPr/>
            </a:pPr>
            <a:r>
              <a:rPr lang="sl-SI" altLang="sl-SI" sz="2800" b="1" dirty="0">
                <a:solidFill>
                  <a:schemeClr val="tx2">
                    <a:lumMod val="60000"/>
                    <a:lumOff val="40000"/>
                  </a:schemeClr>
                </a:solidFill>
                <a:latin typeface="Calibri" pitchFamily="34" charset="0"/>
              </a:rPr>
              <a:t>POGOJI</a:t>
            </a:r>
          </a:p>
          <a:p>
            <a:pPr eaLnBrk="1" hangingPunct="1">
              <a:lnSpc>
                <a:spcPct val="90000"/>
              </a:lnSpc>
              <a:defRPr/>
            </a:pPr>
            <a:r>
              <a:rPr lang="sl-SI" altLang="sl-SI" sz="2600" dirty="0">
                <a:latin typeface="Calibri" pitchFamily="34" charset="0"/>
              </a:rPr>
              <a:t>Izpolnjena </a:t>
            </a:r>
            <a:r>
              <a:rPr lang="sl-SI" altLang="sl-SI" sz="2600" b="1" dirty="0">
                <a:latin typeface="Calibri" pitchFamily="34" charset="0"/>
              </a:rPr>
              <a:t>osnovnošolska obveznost</a:t>
            </a:r>
            <a:r>
              <a:rPr lang="sl-SI" altLang="sl-SI" sz="2600" dirty="0">
                <a:latin typeface="Calibri" pitchFamily="34" charset="0"/>
              </a:rPr>
              <a:t>.</a:t>
            </a:r>
          </a:p>
          <a:p>
            <a:pPr eaLnBrk="1" hangingPunct="1">
              <a:lnSpc>
                <a:spcPct val="90000"/>
              </a:lnSpc>
              <a:defRPr/>
            </a:pPr>
            <a:r>
              <a:rPr lang="sl-SI" altLang="sl-SI" sz="2600" dirty="0">
                <a:latin typeface="Calibri" pitchFamily="34" charset="0"/>
              </a:rPr>
              <a:t>Uspešno zaključenih </a:t>
            </a:r>
            <a:r>
              <a:rPr lang="sl-SI" altLang="sl-SI" sz="2600" b="1" dirty="0">
                <a:latin typeface="Calibri" pitchFamily="34" charset="0"/>
              </a:rPr>
              <a:t>vsaj 7 razredov OŠ.</a:t>
            </a:r>
          </a:p>
          <a:p>
            <a:pPr eaLnBrk="1" hangingPunct="1">
              <a:lnSpc>
                <a:spcPct val="90000"/>
              </a:lnSpc>
              <a:buFont typeface="Wingdings" pitchFamily="2" charset="2"/>
              <a:buNone/>
              <a:defRPr/>
            </a:pPr>
            <a:endParaRPr lang="sl-SI" altLang="sl-SI" sz="2600" b="1" i="1" dirty="0">
              <a:latin typeface="Calibri" pitchFamily="34" charset="0"/>
            </a:endParaRPr>
          </a:p>
          <a:p>
            <a:pPr eaLnBrk="1" hangingPunct="1">
              <a:lnSpc>
                <a:spcPct val="90000"/>
              </a:lnSpc>
              <a:buFont typeface="Wingdings" pitchFamily="2" charset="2"/>
              <a:buNone/>
              <a:defRPr/>
            </a:pPr>
            <a:r>
              <a:rPr lang="sl-SI" altLang="sl-SI" sz="2800" b="1" dirty="0">
                <a:solidFill>
                  <a:schemeClr val="tx2">
                    <a:lumMod val="60000"/>
                    <a:lumOff val="40000"/>
                  </a:schemeClr>
                </a:solidFill>
                <a:latin typeface="Calibri" pitchFamily="34" charset="0"/>
              </a:rPr>
              <a:t>ZNAČILNOSTI</a:t>
            </a:r>
          </a:p>
          <a:p>
            <a:pPr eaLnBrk="1" hangingPunct="1">
              <a:lnSpc>
                <a:spcPct val="90000"/>
              </a:lnSpc>
              <a:defRPr/>
            </a:pPr>
            <a:r>
              <a:rPr lang="sl-SI" altLang="sl-SI" sz="2600" dirty="0">
                <a:latin typeface="Calibri" pitchFamily="34" charset="0"/>
              </a:rPr>
              <a:t>Utrditi oz</a:t>
            </a:r>
            <a:r>
              <a:rPr lang="sl-SI" altLang="sl-SI" sz="2600" b="1" dirty="0">
                <a:latin typeface="Calibri" pitchFamily="34" charset="0"/>
              </a:rPr>
              <a:t>. dopolniti splošno izobrazbo iz  temeljnih predmetov OŠ.</a:t>
            </a:r>
          </a:p>
          <a:p>
            <a:pPr eaLnBrk="1" hangingPunct="1">
              <a:lnSpc>
                <a:spcPct val="90000"/>
              </a:lnSpc>
              <a:defRPr/>
            </a:pPr>
            <a:r>
              <a:rPr lang="sl-SI" altLang="sl-SI" sz="2600" dirty="0">
                <a:latin typeface="Calibri" pitchFamily="34" charset="0"/>
              </a:rPr>
              <a:t>Več časa je namenjenega </a:t>
            </a:r>
            <a:r>
              <a:rPr lang="sl-SI" altLang="sl-SI" sz="2600" b="1" dirty="0">
                <a:latin typeface="Calibri" pitchFamily="34" charset="0"/>
              </a:rPr>
              <a:t>praktičnemu izobraževanju</a:t>
            </a:r>
            <a:r>
              <a:rPr lang="sl-SI" altLang="sl-SI" sz="2600" dirty="0">
                <a:latin typeface="Calibri" pitchFamily="34" charset="0"/>
              </a:rPr>
              <a:t>.</a:t>
            </a:r>
          </a:p>
          <a:p>
            <a:pPr eaLnBrk="1" hangingPunct="1">
              <a:lnSpc>
                <a:spcPct val="90000"/>
              </a:lnSpc>
              <a:defRPr/>
            </a:pPr>
            <a:r>
              <a:rPr lang="sl-SI" altLang="sl-SI" sz="2600" dirty="0">
                <a:latin typeface="Calibri" pitchFamily="34" charset="0"/>
              </a:rPr>
              <a:t>Dijak zaključi šolanje z </a:t>
            </a:r>
            <a:r>
              <a:rPr lang="sl-SI" altLang="sl-SI" sz="2600" b="1" dirty="0">
                <a:latin typeface="Calibri" pitchFamily="34" charset="0"/>
              </a:rPr>
              <a:t>ZI </a:t>
            </a:r>
            <a:r>
              <a:rPr lang="sl-SI" altLang="sl-SI" sz="2600" dirty="0">
                <a:latin typeface="Calibri" pitchFamily="34" charset="0"/>
              </a:rPr>
              <a:t>. Vsebina ZI – SŠ.</a:t>
            </a:r>
          </a:p>
          <a:p>
            <a:pPr eaLnBrk="1" hangingPunct="1">
              <a:lnSpc>
                <a:spcPct val="90000"/>
              </a:lnSpc>
              <a:defRPr/>
            </a:pPr>
            <a:r>
              <a:rPr lang="sl-SI" altLang="sl-SI" sz="2600" dirty="0">
                <a:latin typeface="Calibri" pitchFamily="34" charset="0"/>
              </a:rPr>
              <a:t>Nadaljevanje šolanja: </a:t>
            </a:r>
            <a:r>
              <a:rPr lang="sl-SI" altLang="sl-SI" sz="2600" b="1" dirty="0">
                <a:latin typeface="Calibri" pitchFamily="34" charset="0"/>
              </a:rPr>
              <a:t>srednje poklicno in srednje strokovno izobraževanje.</a:t>
            </a:r>
          </a:p>
        </p:txBody>
      </p:sp>
      <p:sp>
        <p:nvSpPr>
          <p:cNvPr id="2" name="Označba mesta številke diapozitiva 1"/>
          <p:cNvSpPr>
            <a:spLocks noGrp="1"/>
          </p:cNvSpPr>
          <p:nvPr>
            <p:ph type="sldNum" sz="quarter" idx="12"/>
          </p:nvPr>
        </p:nvSpPr>
        <p:spPr/>
        <p:txBody>
          <a:bodyPr/>
          <a:lstStyle/>
          <a:p>
            <a:fld id="{0CC9BC24-7E84-49A7-A907-75A0F38EB0F9}" type="slidenum">
              <a:rPr lang="sl-SI" smtClean="0"/>
              <a:t>13</a:t>
            </a:fld>
            <a:endParaRPr lang="sl-SI"/>
          </a:p>
        </p:txBody>
      </p:sp>
    </p:spTree>
    <p:extLst>
      <p:ext uri="{BB962C8B-B14F-4D97-AF65-F5344CB8AC3E}">
        <p14:creationId xmlns:p14="http://schemas.microsoft.com/office/powerpoint/2010/main" val="9665483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4B74A7F-4246-4154-85AA-F4C90A059968}"/>
              </a:ext>
            </a:extLst>
          </p:cNvPr>
          <p:cNvSpPr>
            <a:spLocks noGrp="1"/>
          </p:cNvSpPr>
          <p:nvPr>
            <p:ph type="title"/>
          </p:nvPr>
        </p:nvSpPr>
        <p:spPr>
          <a:xfrm>
            <a:off x="1413892" y="275352"/>
            <a:ext cx="10175671" cy="1492132"/>
          </a:xfrm>
        </p:spPr>
        <p:txBody>
          <a:bodyPr>
            <a:normAutofit/>
          </a:bodyPr>
          <a:lstStyle/>
          <a:p>
            <a:r>
              <a:rPr lang="sl-SI" sz="2800" dirty="0">
                <a:solidFill>
                  <a:srgbClr val="0070C0"/>
                </a:solidFill>
                <a:latin typeface="Calibri" panose="020F0502020204030204" pitchFamily="34" charset="0"/>
                <a:cs typeface="Calibri" panose="020F0502020204030204" pitchFamily="34" charset="0"/>
              </a:rPr>
              <a:t>Programi </a:t>
            </a:r>
            <a:r>
              <a:rPr lang="sl-SI" sz="2800" dirty="0" err="1">
                <a:solidFill>
                  <a:srgbClr val="0070C0"/>
                </a:solidFill>
                <a:latin typeface="Calibri" panose="020F0502020204030204" pitchFamily="34" charset="0"/>
                <a:cs typeface="Calibri" panose="020F0502020204030204" pitchFamily="34" charset="0"/>
              </a:rPr>
              <a:t>npi</a:t>
            </a:r>
            <a:endParaRPr lang="sl-SI" sz="2800" dirty="0">
              <a:solidFill>
                <a:srgbClr val="0070C0"/>
              </a:solidFill>
              <a:latin typeface="Calibri" panose="020F0502020204030204" pitchFamily="34" charset="0"/>
              <a:cs typeface="Calibri" panose="020F0502020204030204" pitchFamily="34" charset="0"/>
            </a:endParaRPr>
          </a:p>
        </p:txBody>
      </p:sp>
      <p:sp>
        <p:nvSpPr>
          <p:cNvPr id="4" name="Pravokotnik 3">
            <a:extLst>
              <a:ext uri="{FF2B5EF4-FFF2-40B4-BE49-F238E27FC236}">
                <a16:creationId xmlns:a16="http://schemas.microsoft.com/office/drawing/2014/main" id="{557955CC-B498-40C4-8060-66EF70E58616}"/>
              </a:ext>
            </a:extLst>
          </p:cNvPr>
          <p:cNvSpPr/>
          <p:nvPr/>
        </p:nvSpPr>
        <p:spPr>
          <a:xfrm>
            <a:off x="1557908" y="1767484"/>
            <a:ext cx="6480720" cy="3933384"/>
          </a:xfrm>
          <a:prstGeom prst="rect">
            <a:avLst/>
          </a:prstGeom>
        </p:spPr>
        <p:txBody>
          <a:bodyPr wrap="square">
            <a:spAutoFit/>
          </a:bodyPr>
          <a:lstStyle/>
          <a:p>
            <a:pPr>
              <a:lnSpc>
                <a:spcPct val="80000"/>
              </a:lnSpc>
              <a:defRPr/>
            </a:pPr>
            <a:r>
              <a:rPr lang="sl-SI" altLang="sl-SI" sz="2400" dirty="0">
                <a:latin typeface="Calibri" panose="020F0502020204030204" pitchFamily="34" charset="0"/>
                <a:cs typeface="Calibri" panose="020F0502020204030204" pitchFamily="34" charset="0"/>
              </a:rPr>
              <a:t>Pomočnica gospodinje – oskrbnice.</a:t>
            </a:r>
          </a:p>
          <a:p>
            <a:pPr>
              <a:lnSpc>
                <a:spcPct val="80000"/>
              </a:lnSpc>
              <a:defRPr/>
            </a:pPr>
            <a:r>
              <a:rPr lang="sl-SI" altLang="sl-SI" sz="2400" dirty="0">
                <a:latin typeface="Calibri" panose="020F0502020204030204" pitchFamily="34" charset="0"/>
                <a:cs typeface="Calibri" panose="020F0502020204030204" pitchFamily="34" charset="0"/>
              </a:rPr>
              <a:t>Obdelovalec kovin.</a:t>
            </a:r>
          </a:p>
          <a:p>
            <a:pPr>
              <a:lnSpc>
                <a:spcPct val="80000"/>
              </a:lnSpc>
              <a:defRPr/>
            </a:pPr>
            <a:r>
              <a:rPr lang="sl-SI" altLang="sl-SI" sz="2400" dirty="0">
                <a:latin typeface="Calibri" panose="020F0502020204030204" pitchFamily="34" charset="0"/>
                <a:cs typeface="Calibri" panose="020F0502020204030204" pitchFamily="34" charset="0"/>
              </a:rPr>
              <a:t>Pomočnik kmetovalca.</a:t>
            </a:r>
          </a:p>
          <a:p>
            <a:pPr>
              <a:lnSpc>
                <a:spcPct val="80000"/>
              </a:lnSpc>
              <a:defRPr/>
            </a:pPr>
            <a:r>
              <a:rPr lang="sl-SI" altLang="sl-SI" sz="2400" dirty="0">
                <a:latin typeface="Calibri" panose="020F0502020204030204" pitchFamily="34" charset="0"/>
                <a:cs typeface="Calibri" panose="020F0502020204030204" pitchFamily="34" charset="0"/>
              </a:rPr>
              <a:t>Tesar opažev.</a:t>
            </a:r>
          </a:p>
          <a:p>
            <a:pPr>
              <a:lnSpc>
                <a:spcPct val="80000"/>
              </a:lnSpc>
              <a:defRPr/>
            </a:pPr>
            <a:r>
              <a:rPr lang="sl-SI" altLang="sl-SI" sz="2400" dirty="0">
                <a:latin typeface="Calibri" panose="020F0502020204030204" pitchFamily="34" charset="0"/>
                <a:cs typeface="Calibri" panose="020F0502020204030204" pitchFamily="34" charset="0"/>
              </a:rPr>
              <a:t>Gradbinec.</a:t>
            </a:r>
          </a:p>
          <a:p>
            <a:pPr>
              <a:lnSpc>
                <a:spcPct val="80000"/>
              </a:lnSpc>
              <a:defRPr/>
            </a:pPr>
            <a:r>
              <a:rPr lang="sl-SI" altLang="sl-SI" sz="2400" dirty="0">
                <a:latin typeface="Calibri" panose="020F0502020204030204" pitchFamily="34" charset="0"/>
                <a:cs typeface="Calibri" panose="020F0502020204030204" pitchFamily="34" charset="0"/>
              </a:rPr>
              <a:t>Upravljalec gradbene mehanizacije.</a:t>
            </a:r>
          </a:p>
          <a:p>
            <a:pPr>
              <a:lnSpc>
                <a:spcPct val="80000"/>
              </a:lnSpc>
              <a:defRPr/>
            </a:pPr>
            <a:r>
              <a:rPr lang="sl-SI" altLang="sl-SI" sz="2400" dirty="0">
                <a:latin typeface="Calibri" panose="020F0502020204030204" pitchFamily="34" charset="0"/>
                <a:cs typeface="Calibri" panose="020F0502020204030204" pitchFamily="34" charset="0"/>
              </a:rPr>
              <a:t>Pomočnik peka in slaščičarja.</a:t>
            </a:r>
          </a:p>
          <a:p>
            <a:pPr>
              <a:lnSpc>
                <a:spcPct val="80000"/>
              </a:lnSpc>
              <a:defRPr/>
            </a:pPr>
            <a:r>
              <a:rPr lang="sl-SI" altLang="sl-SI" sz="2400" dirty="0">
                <a:latin typeface="Calibri" panose="020F0502020204030204" pitchFamily="34" charset="0"/>
                <a:cs typeface="Calibri" panose="020F0502020204030204" pitchFamily="34" charset="0"/>
              </a:rPr>
              <a:t>Pomočnik mesarja.</a:t>
            </a:r>
          </a:p>
          <a:p>
            <a:pPr>
              <a:lnSpc>
                <a:spcPct val="80000"/>
              </a:lnSpc>
              <a:defRPr/>
            </a:pPr>
            <a:r>
              <a:rPr lang="sl-SI" altLang="sl-SI" sz="2400" dirty="0">
                <a:latin typeface="Calibri" panose="020F0502020204030204" pitchFamily="34" charset="0"/>
                <a:cs typeface="Calibri" panose="020F0502020204030204" pitchFamily="34" charset="0"/>
              </a:rPr>
              <a:t>Pomočnik v živilstvu.</a:t>
            </a:r>
          </a:p>
          <a:p>
            <a:pPr>
              <a:lnSpc>
                <a:spcPct val="80000"/>
              </a:lnSpc>
              <a:defRPr/>
            </a:pPr>
            <a:r>
              <a:rPr lang="sl-SI" altLang="sl-SI" sz="2400" dirty="0">
                <a:latin typeface="Calibri" panose="020F0502020204030204" pitchFamily="34" charset="0"/>
                <a:cs typeface="Calibri" panose="020F0502020204030204" pitchFamily="34" charset="0"/>
              </a:rPr>
              <a:t>Pomočnik konfekcionarja.</a:t>
            </a:r>
          </a:p>
          <a:p>
            <a:pPr>
              <a:lnSpc>
                <a:spcPct val="80000"/>
              </a:lnSpc>
              <a:defRPr/>
            </a:pPr>
            <a:r>
              <a:rPr lang="sl-SI" altLang="sl-SI" sz="2400" dirty="0">
                <a:latin typeface="Calibri" panose="020F0502020204030204" pitchFamily="34" charset="0"/>
                <a:cs typeface="Calibri" panose="020F0502020204030204" pitchFamily="34" charset="0"/>
              </a:rPr>
              <a:t>Obdelovalec lesa.</a:t>
            </a:r>
          </a:p>
          <a:p>
            <a:pPr>
              <a:lnSpc>
                <a:spcPct val="80000"/>
              </a:lnSpc>
              <a:defRPr/>
            </a:pPr>
            <a:r>
              <a:rPr lang="sl-SI" altLang="sl-SI" sz="2400" dirty="0">
                <a:latin typeface="Calibri" panose="020F0502020204030204" pitchFamily="34" charset="0"/>
                <a:cs typeface="Calibri" panose="020F0502020204030204" pitchFamily="34" charset="0"/>
              </a:rPr>
              <a:t>Ličar.</a:t>
            </a:r>
          </a:p>
          <a:p>
            <a:pPr>
              <a:lnSpc>
                <a:spcPct val="80000"/>
              </a:lnSpc>
              <a:defRPr/>
            </a:pPr>
            <a:r>
              <a:rPr lang="sl-SI" altLang="sl-SI" sz="2400" dirty="0">
                <a:latin typeface="Calibri" panose="020F0502020204030204" pitchFamily="34" charset="0"/>
                <a:cs typeface="Calibri" panose="020F0502020204030204" pitchFamily="34" charset="0"/>
              </a:rPr>
              <a:t>Pomočnik elektrikarja.</a:t>
            </a:r>
            <a:endParaRPr lang="sl-SI"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204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979612" y="406400"/>
            <a:ext cx="8229600" cy="649288"/>
          </a:xfrm>
          <a:solidFill>
            <a:srgbClr val="FFCC99"/>
          </a:solidFill>
        </p:spPr>
        <p:txBody>
          <a:bodyPr>
            <a:normAutofit fontScale="90000"/>
          </a:bodyPr>
          <a:lstStyle/>
          <a:p>
            <a:pPr eaLnBrk="1" hangingPunct="1">
              <a:defRPr/>
            </a:pPr>
            <a:r>
              <a:rPr lang="sl-SI" altLang="sl-SI" sz="3200" b="1" dirty="0">
                <a:solidFill>
                  <a:schemeClr val="accent2">
                    <a:lumMod val="50000"/>
                  </a:schemeClr>
                </a:solidFill>
                <a:latin typeface="Calibri" pitchFamily="34" charset="0"/>
              </a:rPr>
              <a:t>SREDNJE POKLICNO IZOBRAŽEVANJE – 3 leta</a:t>
            </a:r>
          </a:p>
        </p:txBody>
      </p:sp>
      <p:sp>
        <p:nvSpPr>
          <p:cNvPr id="81923" name="Rectangle 3"/>
          <p:cNvSpPr>
            <a:spLocks noGrp="1" noChangeArrowheads="1"/>
          </p:cNvSpPr>
          <p:nvPr>
            <p:ph type="body" idx="1"/>
          </p:nvPr>
        </p:nvSpPr>
        <p:spPr>
          <a:xfrm>
            <a:off x="1979612" y="1268413"/>
            <a:ext cx="8229600" cy="5256212"/>
          </a:xfrm>
        </p:spPr>
        <p:txBody>
          <a:bodyPr/>
          <a:lstStyle/>
          <a:p>
            <a:pPr eaLnBrk="1" hangingPunct="1">
              <a:lnSpc>
                <a:spcPct val="90000"/>
              </a:lnSpc>
              <a:buFont typeface="Wingdings" pitchFamily="2" charset="2"/>
              <a:buNone/>
              <a:defRPr/>
            </a:pPr>
            <a:r>
              <a:rPr lang="sl-SI" altLang="sl-SI" b="1" dirty="0">
                <a:solidFill>
                  <a:schemeClr val="tx2">
                    <a:lumMod val="60000"/>
                    <a:lumOff val="40000"/>
                  </a:schemeClr>
                </a:solidFill>
                <a:latin typeface="Calibri" pitchFamily="34" charset="0"/>
              </a:rPr>
              <a:t>POGOJI</a:t>
            </a:r>
            <a:endParaRPr lang="sl-SI" altLang="sl-SI" dirty="0">
              <a:solidFill>
                <a:schemeClr val="tx2">
                  <a:lumMod val="60000"/>
                  <a:lumOff val="40000"/>
                </a:schemeClr>
              </a:solidFill>
              <a:latin typeface="Calibri" pitchFamily="34" charset="0"/>
            </a:endParaRPr>
          </a:p>
          <a:p>
            <a:pPr eaLnBrk="1" hangingPunct="1">
              <a:lnSpc>
                <a:spcPct val="90000"/>
              </a:lnSpc>
              <a:defRPr/>
            </a:pPr>
            <a:r>
              <a:rPr lang="sl-SI" altLang="sl-SI" sz="3000" dirty="0">
                <a:latin typeface="Calibri" pitchFamily="34" charset="0"/>
              </a:rPr>
              <a:t>Uspešno </a:t>
            </a:r>
            <a:r>
              <a:rPr lang="sl-SI" altLang="sl-SI" sz="3000" b="1" dirty="0">
                <a:latin typeface="Calibri" pitchFamily="34" charset="0"/>
              </a:rPr>
              <a:t>končana OŠ</a:t>
            </a:r>
            <a:r>
              <a:rPr lang="sl-SI" altLang="sl-SI" sz="3000" dirty="0">
                <a:latin typeface="Calibri" pitchFamily="34" charset="0"/>
              </a:rPr>
              <a:t>.</a:t>
            </a:r>
          </a:p>
          <a:p>
            <a:pPr eaLnBrk="1" hangingPunct="1">
              <a:lnSpc>
                <a:spcPct val="90000"/>
              </a:lnSpc>
              <a:defRPr/>
            </a:pPr>
            <a:r>
              <a:rPr lang="sl-SI" altLang="sl-SI" sz="3000" dirty="0">
                <a:latin typeface="Calibri" pitchFamily="34" charset="0"/>
              </a:rPr>
              <a:t>Ustrezno </a:t>
            </a:r>
            <a:r>
              <a:rPr lang="sl-SI" altLang="sl-SI" sz="3000" b="1" dirty="0">
                <a:latin typeface="Calibri" pitchFamily="34" charset="0"/>
              </a:rPr>
              <a:t>zdravstveno stanje </a:t>
            </a:r>
            <a:r>
              <a:rPr lang="sl-SI" altLang="sl-SI" sz="3000" dirty="0">
                <a:latin typeface="Calibri" pitchFamily="34" charset="0"/>
              </a:rPr>
              <a:t>(</a:t>
            </a:r>
            <a:r>
              <a:rPr lang="sl-SI" altLang="sl-SI" sz="3000" dirty="0" err="1">
                <a:latin typeface="Calibri" pitchFamily="34" charset="0"/>
              </a:rPr>
              <a:t>geostrojnik</a:t>
            </a:r>
            <a:r>
              <a:rPr lang="sl-SI" altLang="sl-SI" sz="3000" dirty="0">
                <a:latin typeface="Calibri" pitchFamily="34" charset="0"/>
              </a:rPr>
              <a:t> rudar) – potrdilo izda zdravnik.</a:t>
            </a:r>
          </a:p>
          <a:p>
            <a:pPr eaLnBrk="1" hangingPunct="1">
              <a:lnSpc>
                <a:spcPct val="90000"/>
              </a:lnSpc>
              <a:buFont typeface="Wingdings" pitchFamily="2" charset="2"/>
              <a:buNone/>
              <a:defRPr/>
            </a:pPr>
            <a:endParaRPr lang="sl-SI" altLang="sl-SI" sz="3000" b="1" i="1" dirty="0">
              <a:latin typeface="Calibri" pitchFamily="34" charset="0"/>
            </a:endParaRPr>
          </a:p>
          <a:p>
            <a:pPr eaLnBrk="1" hangingPunct="1">
              <a:lnSpc>
                <a:spcPct val="90000"/>
              </a:lnSpc>
              <a:buFont typeface="Wingdings" pitchFamily="2" charset="2"/>
              <a:buNone/>
              <a:defRPr/>
            </a:pPr>
            <a:r>
              <a:rPr lang="sl-SI" altLang="sl-SI" b="1" dirty="0">
                <a:solidFill>
                  <a:schemeClr val="tx2">
                    <a:lumMod val="60000"/>
                    <a:lumOff val="40000"/>
                  </a:schemeClr>
                </a:solidFill>
                <a:latin typeface="Calibri" pitchFamily="34" charset="0"/>
              </a:rPr>
              <a:t>ZNAČILNOSTI</a:t>
            </a:r>
          </a:p>
          <a:p>
            <a:pPr marL="0" indent="0" eaLnBrk="1" hangingPunct="1">
              <a:lnSpc>
                <a:spcPct val="90000"/>
              </a:lnSpc>
              <a:buNone/>
              <a:defRPr/>
            </a:pPr>
            <a:r>
              <a:rPr lang="sl-SI" altLang="sl-SI" sz="3000" dirty="0">
                <a:latin typeface="Calibri" pitchFamily="34" charset="0"/>
              </a:rPr>
              <a:t>Programi </a:t>
            </a:r>
            <a:r>
              <a:rPr lang="sl-SI" altLang="sl-SI" sz="3000" b="1" i="1" u="sng" dirty="0">
                <a:latin typeface="Calibri" pitchFamily="34" charset="0"/>
              </a:rPr>
              <a:t>imajo dva cilja</a:t>
            </a:r>
            <a:r>
              <a:rPr lang="sl-SI" altLang="sl-SI" sz="3000" b="1" i="1" dirty="0">
                <a:latin typeface="Calibri" pitchFamily="34" charset="0"/>
              </a:rPr>
              <a:t>: </a:t>
            </a:r>
          </a:p>
          <a:p>
            <a:pPr eaLnBrk="1" hangingPunct="1">
              <a:lnSpc>
                <a:spcPct val="90000"/>
              </a:lnSpc>
              <a:buFontTx/>
              <a:buChar char="-"/>
              <a:defRPr/>
            </a:pPr>
            <a:r>
              <a:rPr lang="sl-SI" altLang="sl-SI" sz="3000" dirty="0">
                <a:latin typeface="Calibri" pitchFamily="34" charset="0"/>
              </a:rPr>
              <a:t>priprava na  zaposlitev </a:t>
            </a:r>
          </a:p>
          <a:p>
            <a:pPr eaLnBrk="1" hangingPunct="1">
              <a:lnSpc>
                <a:spcPct val="90000"/>
              </a:lnSpc>
              <a:buFontTx/>
              <a:buChar char="-"/>
              <a:defRPr/>
            </a:pPr>
            <a:r>
              <a:rPr lang="sl-SI" altLang="sl-SI" sz="3000" dirty="0">
                <a:latin typeface="Calibri" pitchFamily="34" charset="0"/>
              </a:rPr>
              <a:t>nadaljevanje izobraževanja (3+2).</a:t>
            </a:r>
          </a:p>
          <a:p>
            <a:pPr eaLnBrk="1" hangingPunct="1">
              <a:lnSpc>
                <a:spcPct val="90000"/>
              </a:lnSpc>
              <a:defRPr/>
            </a:pPr>
            <a:r>
              <a:rPr lang="sl-SI" altLang="sl-SI" sz="3000" dirty="0">
                <a:latin typeface="Calibri" pitchFamily="34" charset="0"/>
              </a:rPr>
              <a:t>Dijak zaključi šolanje z </a:t>
            </a:r>
            <a:r>
              <a:rPr lang="sl-SI" altLang="sl-SI" sz="3000" b="1" u="sng" dirty="0">
                <a:latin typeface="Calibri" pitchFamily="34" charset="0"/>
              </a:rPr>
              <a:t>ZI </a:t>
            </a:r>
            <a:r>
              <a:rPr lang="sl-SI" altLang="sl-SI" sz="3000" dirty="0">
                <a:latin typeface="Calibri" pitchFamily="34" charset="0"/>
              </a:rPr>
              <a:t>. Vsebina ZI – SŠ.</a:t>
            </a:r>
          </a:p>
        </p:txBody>
      </p:sp>
      <p:sp>
        <p:nvSpPr>
          <p:cNvPr id="2" name="Označba mesta številke diapozitiva 1"/>
          <p:cNvSpPr>
            <a:spLocks noGrp="1"/>
          </p:cNvSpPr>
          <p:nvPr>
            <p:ph type="sldNum" sz="quarter" idx="12"/>
          </p:nvPr>
        </p:nvSpPr>
        <p:spPr/>
        <p:txBody>
          <a:bodyPr/>
          <a:lstStyle/>
          <a:p>
            <a:fld id="{0CC9BC24-7E84-49A7-A907-75A0F38EB0F9}" type="slidenum">
              <a:rPr lang="sl-SI" smtClean="0"/>
              <a:t>15</a:t>
            </a:fld>
            <a:endParaRPr lang="sl-SI"/>
          </a:p>
        </p:txBody>
      </p:sp>
    </p:spTree>
    <p:extLst>
      <p:ext uri="{BB962C8B-B14F-4D97-AF65-F5344CB8AC3E}">
        <p14:creationId xmlns:p14="http://schemas.microsoft.com/office/powerpoint/2010/main" val="240221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979612" y="336551"/>
            <a:ext cx="8229600" cy="352425"/>
          </a:xfrm>
        </p:spPr>
        <p:txBody>
          <a:bodyPr>
            <a:normAutofit fontScale="90000"/>
          </a:bodyPr>
          <a:lstStyle/>
          <a:p>
            <a:pPr algn="l" eaLnBrk="1" hangingPunct="1">
              <a:defRPr/>
            </a:pPr>
            <a:r>
              <a:rPr lang="sl-SI" altLang="sl-SI" sz="3200" b="1" dirty="0">
                <a:solidFill>
                  <a:schemeClr val="tx2">
                    <a:lumMod val="60000"/>
                    <a:lumOff val="40000"/>
                  </a:schemeClr>
                </a:solidFill>
                <a:latin typeface="Calibri" pitchFamily="34" charset="0"/>
              </a:rPr>
              <a:t>PROGRAMI SPI</a:t>
            </a:r>
          </a:p>
        </p:txBody>
      </p:sp>
      <p:sp>
        <p:nvSpPr>
          <p:cNvPr id="82948" name="Rectangle 4"/>
          <p:cNvSpPr>
            <a:spLocks noGrp="1" noChangeArrowheads="1"/>
          </p:cNvSpPr>
          <p:nvPr>
            <p:ph type="body" sz="half" idx="1"/>
          </p:nvPr>
        </p:nvSpPr>
        <p:spPr>
          <a:xfrm>
            <a:off x="1979612" y="836613"/>
            <a:ext cx="4330700" cy="5688012"/>
          </a:xfrm>
        </p:spPr>
        <p:txBody>
          <a:bodyPr/>
          <a:lstStyle/>
          <a:p>
            <a:pPr eaLnBrk="1" hangingPunct="1">
              <a:lnSpc>
                <a:spcPct val="80000"/>
              </a:lnSpc>
              <a:defRPr/>
            </a:pPr>
            <a:r>
              <a:rPr lang="sl-SI" altLang="sl-SI" sz="2400" dirty="0">
                <a:latin typeface="Calibri" pitchFamily="34" charset="0"/>
              </a:rPr>
              <a:t>Gastronom hotelir</a:t>
            </a:r>
          </a:p>
          <a:p>
            <a:pPr eaLnBrk="1" hangingPunct="1">
              <a:lnSpc>
                <a:spcPct val="80000"/>
              </a:lnSpc>
              <a:buFont typeface="Wingdings" pitchFamily="2" charset="2"/>
              <a:buNone/>
              <a:defRPr/>
            </a:pPr>
            <a:r>
              <a:rPr lang="sl-SI" altLang="sl-SI" sz="2400" dirty="0">
                <a:latin typeface="Calibri" pitchFamily="34" charset="0"/>
              </a:rPr>
              <a:t>    (kuhar, natakar, oskrbnik).</a:t>
            </a:r>
          </a:p>
          <a:p>
            <a:pPr eaLnBrk="1" hangingPunct="1">
              <a:lnSpc>
                <a:spcPct val="80000"/>
              </a:lnSpc>
              <a:defRPr/>
            </a:pPr>
            <a:r>
              <a:rPr lang="sl-SI" altLang="sl-SI" sz="2400" dirty="0">
                <a:latin typeface="Calibri" pitchFamily="34" charset="0"/>
              </a:rPr>
              <a:t>Cvetličar. Vrtnar.</a:t>
            </a:r>
          </a:p>
          <a:p>
            <a:pPr eaLnBrk="1" hangingPunct="1">
              <a:lnSpc>
                <a:spcPct val="80000"/>
              </a:lnSpc>
              <a:defRPr/>
            </a:pPr>
            <a:r>
              <a:rPr lang="sl-SI" altLang="sl-SI" sz="2400" dirty="0">
                <a:latin typeface="Calibri" pitchFamily="34" charset="0"/>
              </a:rPr>
              <a:t>Administrator.</a:t>
            </a:r>
          </a:p>
          <a:p>
            <a:pPr eaLnBrk="1" hangingPunct="1">
              <a:lnSpc>
                <a:spcPct val="80000"/>
              </a:lnSpc>
              <a:defRPr/>
            </a:pPr>
            <a:r>
              <a:rPr lang="sl-SI" altLang="sl-SI" sz="2400" dirty="0">
                <a:latin typeface="Calibri" pitchFamily="34" charset="0"/>
              </a:rPr>
              <a:t>Bolničar – negovalec.</a:t>
            </a:r>
          </a:p>
          <a:p>
            <a:pPr eaLnBrk="1" hangingPunct="1">
              <a:lnSpc>
                <a:spcPct val="80000"/>
              </a:lnSpc>
              <a:defRPr/>
            </a:pPr>
            <a:r>
              <a:rPr lang="sl-SI" altLang="sl-SI" sz="2400" dirty="0">
                <a:latin typeface="Calibri" pitchFamily="34" charset="0"/>
              </a:rPr>
              <a:t>Prodajalec.</a:t>
            </a:r>
          </a:p>
          <a:p>
            <a:pPr eaLnBrk="1" hangingPunct="1">
              <a:lnSpc>
                <a:spcPct val="80000"/>
              </a:lnSpc>
              <a:defRPr/>
            </a:pPr>
            <a:r>
              <a:rPr lang="sl-SI" altLang="sl-SI" sz="2400" dirty="0" err="1">
                <a:latin typeface="Calibri" pitchFamily="34" charset="0"/>
              </a:rPr>
              <a:t>Avtoserviser</a:t>
            </a:r>
            <a:r>
              <a:rPr lang="sl-SI" altLang="sl-SI" sz="2400" dirty="0">
                <a:latin typeface="Calibri" pitchFamily="34" charset="0"/>
              </a:rPr>
              <a:t> </a:t>
            </a:r>
          </a:p>
          <a:p>
            <a:pPr eaLnBrk="1" hangingPunct="1">
              <a:lnSpc>
                <a:spcPct val="80000"/>
              </a:lnSpc>
              <a:buFont typeface="Wingdings" pitchFamily="2" charset="2"/>
              <a:buNone/>
              <a:defRPr/>
            </a:pPr>
            <a:r>
              <a:rPr lang="sl-SI" altLang="sl-SI" sz="2400" dirty="0">
                <a:latin typeface="Calibri" pitchFamily="34" charset="0"/>
              </a:rPr>
              <a:t>    (avtomehanik, </a:t>
            </a:r>
            <a:r>
              <a:rPr lang="sl-SI" altLang="sl-SI" sz="2400" dirty="0" err="1">
                <a:latin typeface="Calibri" pitchFamily="34" charset="0"/>
              </a:rPr>
              <a:t>avtoelektričar</a:t>
            </a:r>
            <a:r>
              <a:rPr lang="sl-SI" altLang="sl-SI" sz="2400" dirty="0">
                <a:latin typeface="Calibri" pitchFamily="34" charset="0"/>
              </a:rPr>
              <a:t>).</a:t>
            </a:r>
          </a:p>
          <a:p>
            <a:pPr eaLnBrk="1" hangingPunct="1">
              <a:lnSpc>
                <a:spcPct val="80000"/>
              </a:lnSpc>
              <a:defRPr/>
            </a:pPr>
            <a:r>
              <a:rPr lang="sl-SI" altLang="sl-SI" sz="2400" dirty="0" err="1">
                <a:latin typeface="Calibri" pitchFamily="34" charset="0"/>
              </a:rPr>
              <a:t>Avtokaroserist</a:t>
            </a:r>
            <a:r>
              <a:rPr lang="sl-SI" altLang="sl-SI" sz="2400" dirty="0">
                <a:latin typeface="Calibri" pitchFamily="34" charset="0"/>
              </a:rPr>
              <a:t> </a:t>
            </a:r>
          </a:p>
          <a:p>
            <a:pPr eaLnBrk="1" hangingPunct="1">
              <a:lnSpc>
                <a:spcPct val="80000"/>
              </a:lnSpc>
              <a:buFont typeface="Wingdings" pitchFamily="2" charset="2"/>
              <a:buNone/>
              <a:defRPr/>
            </a:pPr>
            <a:r>
              <a:rPr lang="sl-SI" altLang="sl-SI" sz="2400" dirty="0">
                <a:latin typeface="Calibri" pitchFamily="34" charset="0"/>
              </a:rPr>
              <a:t>     (avtoklepar, avtoličar).</a:t>
            </a:r>
          </a:p>
          <a:p>
            <a:pPr eaLnBrk="1" hangingPunct="1">
              <a:lnSpc>
                <a:spcPct val="80000"/>
              </a:lnSpc>
              <a:defRPr/>
            </a:pPr>
            <a:r>
              <a:rPr lang="sl-SI" altLang="sl-SI" sz="2400" dirty="0" err="1">
                <a:latin typeface="Calibri" pitchFamily="34" charset="0"/>
              </a:rPr>
              <a:t>Mehanotronik</a:t>
            </a:r>
            <a:r>
              <a:rPr lang="sl-SI" altLang="sl-SI" sz="2400" dirty="0">
                <a:latin typeface="Calibri" pitchFamily="34" charset="0"/>
              </a:rPr>
              <a:t> operater (mehanika, elektrika).</a:t>
            </a:r>
          </a:p>
          <a:p>
            <a:pPr eaLnBrk="1" hangingPunct="1">
              <a:lnSpc>
                <a:spcPct val="80000"/>
              </a:lnSpc>
              <a:defRPr/>
            </a:pPr>
            <a:r>
              <a:rPr lang="sl-SI" altLang="sl-SI" sz="2400" dirty="0">
                <a:latin typeface="Calibri" pitchFamily="34" charset="0"/>
              </a:rPr>
              <a:t>Frizer.</a:t>
            </a:r>
          </a:p>
          <a:p>
            <a:pPr eaLnBrk="1" hangingPunct="1">
              <a:lnSpc>
                <a:spcPct val="80000"/>
              </a:lnSpc>
              <a:defRPr/>
            </a:pPr>
            <a:r>
              <a:rPr lang="sl-SI" altLang="sl-SI" sz="2400" dirty="0">
                <a:latin typeface="Calibri" pitchFamily="34" charset="0"/>
              </a:rPr>
              <a:t>Električar. </a:t>
            </a:r>
          </a:p>
        </p:txBody>
      </p:sp>
      <p:sp>
        <p:nvSpPr>
          <p:cNvPr id="82949" name="Rectangle 5"/>
          <p:cNvSpPr>
            <a:spLocks noGrp="1" noChangeArrowheads="1"/>
          </p:cNvSpPr>
          <p:nvPr>
            <p:ph type="body" sz="half" idx="2"/>
          </p:nvPr>
        </p:nvSpPr>
        <p:spPr>
          <a:xfrm>
            <a:off x="6094412" y="549275"/>
            <a:ext cx="4752528" cy="5975350"/>
          </a:xfrm>
        </p:spPr>
        <p:txBody>
          <a:bodyPr/>
          <a:lstStyle/>
          <a:p>
            <a:pPr eaLnBrk="1" hangingPunct="1">
              <a:lnSpc>
                <a:spcPct val="80000"/>
              </a:lnSpc>
              <a:defRPr/>
            </a:pPr>
            <a:r>
              <a:rPr lang="sl-SI" altLang="sl-SI" sz="2400" dirty="0">
                <a:latin typeface="Calibri" pitchFamily="34" charset="0"/>
              </a:rPr>
              <a:t>Gospodar na podeželju. </a:t>
            </a:r>
          </a:p>
          <a:p>
            <a:pPr>
              <a:lnSpc>
                <a:spcPct val="80000"/>
              </a:lnSpc>
              <a:defRPr/>
            </a:pPr>
            <a:r>
              <a:rPr lang="sl-SI" altLang="sl-SI" sz="2400" dirty="0">
                <a:latin typeface="Calibri" pitchFamily="34" charset="0"/>
              </a:rPr>
              <a:t>Mehanik  kmetijskih in delovnih strojev.</a:t>
            </a:r>
          </a:p>
          <a:p>
            <a:pPr eaLnBrk="1" hangingPunct="1">
              <a:lnSpc>
                <a:spcPct val="80000"/>
              </a:lnSpc>
              <a:defRPr/>
            </a:pPr>
            <a:r>
              <a:rPr lang="sl-SI" altLang="sl-SI" sz="2400" dirty="0">
                <a:latin typeface="Calibri" pitchFamily="34" charset="0"/>
              </a:rPr>
              <a:t>Izdelovalec oblačil (šivilja – krojač).</a:t>
            </a:r>
          </a:p>
          <a:p>
            <a:pPr eaLnBrk="1" hangingPunct="1">
              <a:lnSpc>
                <a:spcPct val="80000"/>
              </a:lnSpc>
              <a:defRPr/>
            </a:pPr>
            <a:r>
              <a:rPr lang="sl-SI" altLang="sl-SI" sz="2400" dirty="0">
                <a:latin typeface="Calibri" pitchFamily="34" charset="0"/>
              </a:rPr>
              <a:t>Mlekar. Pek. Slaščičar.</a:t>
            </a:r>
          </a:p>
          <a:p>
            <a:pPr eaLnBrk="1" hangingPunct="1">
              <a:lnSpc>
                <a:spcPct val="80000"/>
              </a:lnSpc>
              <a:defRPr/>
            </a:pPr>
            <a:r>
              <a:rPr lang="sl-SI" altLang="sl-SI" sz="2400" dirty="0">
                <a:latin typeface="Calibri" pitchFamily="34" charset="0"/>
              </a:rPr>
              <a:t>Mizar, tapetnik.</a:t>
            </a:r>
          </a:p>
          <a:p>
            <a:pPr eaLnBrk="1" hangingPunct="1">
              <a:lnSpc>
                <a:spcPct val="80000"/>
              </a:lnSpc>
              <a:defRPr/>
            </a:pPr>
            <a:r>
              <a:rPr lang="sl-SI" altLang="sl-SI" sz="2400" dirty="0">
                <a:latin typeface="Calibri" pitchFamily="34" charset="0"/>
              </a:rPr>
              <a:t>Zlatar. </a:t>
            </a:r>
          </a:p>
          <a:p>
            <a:pPr eaLnBrk="1" hangingPunct="1">
              <a:lnSpc>
                <a:spcPct val="80000"/>
              </a:lnSpc>
              <a:defRPr/>
            </a:pPr>
            <a:r>
              <a:rPr lang="sl-SI" altLang="sl-SI" sz="2400" dirty="0">
                <a:latin typeface="Calibri" pitchFamily="34" charset="0"/>
              </a:rPr>
              <a:t>Steklar.</a:t>
            </a:r>
          </a:p>
          <a:p>
            <a:pPr eaLnBrk="1" hangingPunct="1">
              <a:lnSpc>
                <a:spcPct val="80000"/>
              </a:lnSpc>
              <a:defRPr/>
            </a:pPr>
            <a:r>
              <a:rPr lang="sl-SI" altLang="sl-SI" sz="2400" dirty="0">
                <a:latin typeface="Calibri" pitchFamily="34" charset="0"/>
              </a:rPr>
              <a:t>Slikopleskar. Črkoslikar. </a:t>
            </a:r>
          </a:p>
          <a:p>
            <a:pPr eaLnBrk="1" hangingPunct="1">
              <a:lnSpc>
                <a:spcPct val="80000"/>
              </a:lnSpc>
              <a:defRPr/>
            </a:pPr>
            <a:r>
              <a:rPr lang="sl-SI" altLang="sl-SI" sz="2400" dirty="0">
                <a:latin typeface="Calibri" pitchFamily="34" charset="0"/>
              </a:rPr>
              <a:t>Izvajalec </a:t>
            </a:r>
            <a:r>
              <a:rPr lang="sl-SI" altLang="sl-SI" sz="2400" dirty="0" err="1">
                <a:latin typeface="Calibri" pitchFamily="34" charset="0"/>
              </a:rPr>
              <a:t>suhomontažne</a:t>
            </a:r>
            <a:r>
              <a:rPr lang="sl-SI" altLang="sl-SI" sz="2400" dirty="0">
                <a:latin typeface="Calibri" pitchFamily="34" charset="0"/>
              </a:rPr>
              <a:t> gradnje. Zidar. Tesar. </a:t>
            </a:r>
          </a:p>
          <a:p>
            <a:pPr eaLnBrk="1" hangingPunct="1">
              <a:lnSpc>
                <a:spcPct val="80000"/>
              </a:lnSpc>
              <a:defRPr/>
            </a:pPr>
            <a:r>
              <a:rPr lang="sl-SI" altLang="sl-SI" sz="2400" dirty="0">
                <a:latin typeface="Calibri" pitchFamily="34" charset="0"/>
              </a:rPr>
              <a:t>Strojnik gradbene mehanizacije. </a:t>
            </a:r>
          </a:p>
          <a:p>
            <a:pPr eaLnBrk="1" hangingPunct="1">
              <a:lnSpc>
                <a:spcPct val="80000"/>
              </a:lnSpc>
              <a:defRPr/>
            </a:pPr>
            <a:r>
              <a:rPr lang="sl-SI" altLang="sl-SI" sz="2400" dirty="0">
                <a:latin typeface="Calibri" pitchFamily="34" charset="0"/>
              </a:rPr>
              <a:t>Kamnosek. </a:t>
            </a:r>
          </a:p>
          <a:p>
            <a:pPr eaLnBrk="1" hangingPunct="1">
              <a:lnSpc>
                <a:spcPct val="80000"/>
              </a:lnSpc>
              <a:defRPr/>
            </a:pPr>
            <a:r>
              <a:rPr lang="sl-SI" altLang="sl-SI" sz="2400" dirty="0">
                <a:latin typeface="Calibri" pitchFamily="34" charset="0"/>
              </a:rPr>
              <a:t>Dimnikar.</a:t>
            </a:r>
          </a:p>
          <a:p>
            <a:pPr eaLnBrk="1" hangingPunct="1">
              <a:lnSpc>
                <a:spcPct val="80000"/>
              </a:lnSpc>
              <a:defRPr/>
            </a:pPr>
            <a:endParaRPr lang="sl-SI" altLang="sl-SI" sz="2400" dirty="0">
              <a:latin typeface="Calibri" pitchFamily="34" charset="0"/>
            </a:endParaRPr>
          </a:p>
        </p:txBody>
      </p:sp>
      <p:sp>
        <p:nvSpPr>
          <p:cNvPr id="6" name="Rectangle 5"/>
          <p:cNvSpPr txBox="1">
            <a:spLocks noChangeArrowheads="1"/>
          </p:cNvSpPr>
          <p:nvPr/>
        </p:nvSpPr>
        <p:spPr>
          <a:xfrm>
            <a:off x="8458499" y="3925602"/>
            <a:ext cx="998929" cy="14472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defRPr/>
            </a:pPr>
            <a:endParaRPr lang="sl-SI" altLang="sl-SI" sz="2400" dirty="0">
              <a:latin typeface="Calibri" pitchFamily="34" charset="0"/>
            </a:endParaRPr>
          </a:p>
        </p:txBody>
      </p:sp>
      <p:pic>
        <p:nvPicPr>
          <p:cNvPr id="7" name="Picture 2" descr="Bolničar - negovalec - Srednja gozdarska in lesarska šola Postojn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48924" y="5081934"/>
            <a:ext cx="1512554" cy="1790130"/>
          </a:xfrm>
          <a:prstGeom prst="rect">
            <a:avLst/>
          </a:prstGeom>
          <a:noFill/>
          <a:extLst>
            <a:ext uri="{909E8E84-426E-40DD-AFC4-6F175D3DCCD1}">
              <a14:hiddenFill xmlns:a14="http://schemas.microsoft.com/office/drawing/2010/main">
                <a:solidFill>
                  <a:srgbClr val="FFFFFF"/>
                </a:solidFill>
              </a14:hiddenFill>
            </a:ext>
          </a:extLst>
        </p:spPr>
      </p:pic>
      <p:sp>
        <p:nvSpPr>
          <p:cNvPr id="2" name="Označba mesta številke diapozitiva 1"/>
          <p:cNvSpPr>
            <a:spLocks noGrp="1"/>
          </p:cNvSpPr>
          <p:nvPr>
            <p:ph type="sldNum" sz="quarter" idx="12"/>
          </p:nvPr>
        </p:nvSpPr>
        <p:spPr/>
        <p:txBody>
          <a:bodyPr/>
          <a:lstStyle/>
          <a:p>
            <a:fld id="{0CC9BC24-7E84-49A7-A907-75A0F38EB0F9}" type="slidenum">
              <a:rPr lang="sl-SI" smtClean="0"/>
              <a:t>16</a:t>
            </a:fld>
            <a:endParaRPr lang="sl-SI"/>
          </a:p>
        </p:txBody>
      </p:sp>
    </p:spTree>
    <p:extLst>
      <p:ext uri="{BB962C8B-B14F-4D97-AF65-F5344CB8AC3E}">
        <p14:creationId xmlns:p14="http://schemas.microsoft.com/office/powerpoint/2010/main" val="156744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79612" y="406401"/>
            <a:ext cx="8867328" cy="576263"/>
          </a:xfrm>
          <a:solidFill>
            <a:srgbClr val="FFCC99"/>
          </a:solidFill>
        </p:spPr>
        <p:txBody>
          <a:bodyPr>
            <a:normAutofit fontScale="90000"/>
          </a:bodyPr>
          <a:lstStyle/>
          <a:p>
            <a:pPr eaLnBrk="1" hangingPunct="1">
              <a:defRPr/>
            </a:pPr>
            <a:r>
              <a:rPr lang="sl-SI" altLang="sl-SI" sz="3200" b="1" dirty="0">
                <a:solidFill>
                  <a:schemeClr val="bg1"/>
                </a:solidFill>
                <a:latin typeface="Calibri" pitchFamily="34" charset="0"/>
              </a:rPr>
              <a:t>SREDNJE STROKOVNO IZOBRAŽEVANJE – 4 leta</a:t>
            </a:r>
          </a:p>
        </p:txBody>
      </p:sp>
      <p:sp>
        <p:nvSpPr>
          <p:cNvPr id="84995" name="Rectangle 3"/>
          <p:cNvSpPr>
            <a:spLocks noGrp="1" noChangeArrowheads="1"/>
          </p:cNvSpPr>
          <p:nvPr>
            <p:ph type="body" idx="1"/>
          </p:nvPr>
        </p:nvSpPr>
        <p:spPr>
          <a:xfrm>
            <a:off x="1990726" y="1341439"/>
            <a:ext cx="8218487" cy="4967287"/>
          </a:xfrm>
        </p:spPr>
        <p:txBody>
          <a:bodyPr>
            <a:normAutofit fontScale="92500" lnSpcReduction="20000"/>
          </a:bodyPr>
          <a:lstStyle/>
          <a:p>
            <a:pPr eaLnBrk="1" hangingPunct="1">
              <a:lnSpc>
                <a:spcPct val="80000"/>
              </a:lnSpc>
              <a:buFont typeface="Wingdings" pitchFamily="2" charset="2"/>
              <a:buNone/>
              <a:defRPr/>
            </a:pPr>
            <a:r>
              <a:rPr lang="sl-SI" altLang="sl-SI" sz="2800" b="1" dirty="0">
                <a:solidFill>
                  <a:schemeClr val="tx2">
                    <a:lumMod val="60000"/>
                    <a:lumOff val="40000"/>
                  </a:schemeClr>
                </a:solidFill>
                <a:latin typeface="Calibri" pitchFamily="34" charset="0"/>
              </a:rPr>
              <a:t>POGOJI</a:t>
            </a:r>
          </a:p>
          <a:p>
            <a:pPr eaLnBrk="1" hangingPunct="1">
              <a:lnSpc>
                <a:spcPct val="80000"/>
              </a:lnSpc>
              <a:defRPr/>
            </a:pPr>
            <a:r>
              <a:rPr lang="sl-SI" altLang="sl-SI" sz="2600" dirty="0">
                <a:latin typeface="Calibri" pitchFamily="34" charset="0"/>
              </a:rPr>
              <a:t>Uspešno </a:t>
            </a:r>
            <a:r>
              <a:rPr lang="sl-SI" altLang="sl-SI" sz="2600" b="1" dirty="0">
                <a:latin typeface="Calibri" pitchFamily="34" charset="0"/>
              </a:rPr>
              <a:t>končana OŠ.</a:t>
            </a:r>
          </a:p>
          <a:p>
            <a:pPr eaLnBrk="1" hangingPunct="1">
              <a:lnSpc>
                <a:spcPct val="80000"/>
              </a:lnSpc>
              <a:defRPr/>
            </a:pPr>
            <a:r>
              <a:rPr lang="sl-SI" altLang="sl-SI" sz="2600" dirty="0">
                <a:latin typeface="Calibri" pitchFamily="34" charset="0"/>
              </a:rPr>
              <a:t>Ustrezno </a:t>
            </a:r>
            <a:r>
              <a:rPr lang="sl-SI" altLang="sl-SI" sz="2600" b="1" dirty="0">
                <a:latin typeface="Calibri" pitchFamily="34" charset="0"/>
              </a:rPr>
              <a:t>zdravstveno stanje </a:t>
            </a:r>
            <a:r>
              <a:rPr lang="sl-SI" altLang="sl-SI" sz="2600" dirty="0">
                <a:latin typeface="Calibri" pitchFamily="34" charset="0"/>
              </a:rPr>
              <a:t> (geotehnik).</a:t>
            </a:r>
          </a:p>
          <a:p>
            <a:pPr eaLnBrk="1" hangingPunct="1">
              <a:lnSpc>
                <a:spcPct val="80000"/>
              </a:lnSpc>
              <a:defRPr/>
            </a:pPr>
            <a:r>
              <a:rPr lang="sl-SI" altLang="sl-SI" sz="2600" dirty="0">
                <a:latin typeface="Calibri" pitchFamily="34" charset="0"/>
              </a:rPr>
              <a:t>Uspešno </a:t>
            </a:r>
            <a:r>
              <a:rPr lang="sl-SI" altLang="sl-SI" sz="2600" b="1" dirty="0">
                <a:latin typeface="Calibri" pitchFamily="34" charset="0"/>
              </a:rPr>
              <a:t>opravljen preizkus  spretnosti  in  sposobnosti</a:t>
            </a:r>
          </a:p>
          <a:p>
            <a:pPr eaLnBrk="1" hangingPunct="1">
              <a:lnSpc>
                <a:spcPct val="80000"/>
              </a:lnSpc>
              <a:buFont typeface="Wingdings" pitchFamily="2" charset="2"/>
              <a:buNone/>
              <a:defRPr/>
            </a:pPr>
            <a:r>
              <a:rPr lang="sl-SI" altLang="sl-SI" sz="2600" dirty="0">
                <a:latin typeface="Calibri" pitchFamily="34" charset="0"/>
              </a:rPr>
              <a:t>    (zobotehnik, fotografski tehnik, tehnik oblikovanja).</a:t>
            </a:r>
          </a:p>
          <a:p>
            <a:pPr eaLnBrk="1" hangingPunct="1">
              <a:lnSpc>
                <a:spcPct val="80000"/>
              </a:lnSpc>
              <a:buFont typeface="Wingdings" pitchFamily="2" charset="2"/>
              <a:buNone/>
              <a:defRPr/>
            </a:pPr>
            <a:endParaRPr lang="sl-SI" altLang="sl-SI" sz="2600" dirty="0">
              <a:latin typeface="Calibri" pitchFamily="34" charset="0"/>
            </a:endParaRPr>
          </a:p>
          <a:p>
            <a:pPr eaLnBrk="1" hangingPunct="1">
              <a:lnSpc>
                <a:spcPct val="80000"/>
              </a:lnSpc>
              <a:buFont typeface="Wingdings" pitchFamily="2" charset="2"/>
              <a:buNone/>
              <a:defRPr/>
            </a:pPr>
            <a:r>
              <a:rPr lang="sl-SI" altLang="sl-SI" sz="2800" b="1" dirty="0">
                <a:solidFill>
                  <a:schemeClr val="tx2">
                    <a:lumMod val="60000"/>
                    <a:lumOff val="40000"/>
                  </a:schemeClr>
                </a:solidFill>
                <a:latin typeface="Calibri" pitchFamily="34" charset="0"/>
              </a:rPr>
              <a:t>ZNAČILNOSTI</a:t>
            </a:r>
          </a:p>
          <a:p>
            <a:pPr eaLnBrk="1" hangingPunct="1">
              <a:lnSpc>
                <a:spcPct val="80000"/>
              </a:lnSpc>
              <a:defRPr/>
            </a:pPr>
            <a:r>
              <a:rPr lang="sl-SI" altLang="sl-SI" sz="2600" dirty="0">
                <a:latin typeface="Calibri" pitchFamily="34" charset="0"/>
              </a:rPr>
              <a:t>Dijak zaključi šolanje s </a:t>
            </a:r>
            <a:r>
              <a:rPr lang="sl-SI" altLang="sl-SI" sz="2600" b="1" u="sng" dirty="0">
                <a:latin typeface="Calibri" pitchFamily="34" charset="0"/>
              </a:rPr>
              <a:t>POKLICNO MATURO</a:t>
            </a:r>
            <a:r>
              <a:rPr lang="sl-SI" altLang="sl-SI" sz="2600" b="1" dirty="0">
                <a:latin typeface="Calibri" pitchFamily="34" charset="0"/>
              </a:rPr>
              <a:t> . </a:t>
            </a:r>
            <a:r>
              <a:rPr lang="sl-SI" altLang="sl-SI" sz="2600" dirty="0">
                <a:latin typeface="Calibri" pitchFamily="34" charset="0"/>
              </a:rPr>
              <a:t>Vsebina PM– SŠ.</a:t>
            </a:r>
          </a:p>
          <a:p>
            <a:pPr eaLnBrk="1" hangingPunct="1">
              <a:lnSpc>
                <a:spcPct val="80000"/>
              </a:lnSpc>
              <a:defRPr/>
            </a:pPr>
            <a:r>
              <a:rPr lang="sl-SI" altLang="sl-SI" sz="2600" dirty="0">
                <a:latin typeface="Calibri" pitchFamily="34" charset="0"/>
              </a:rPr>
              <a:t>Nadaljevanje šolanja: pridobitev </a:t>
            </a:r>
            <a:r>
              <a:rPr lang="sl-SI" altLang="sl-SI" sz="2600" b="1" u="sng" dirty="0">
                <a:latin typeface="Calibri" pitchFamily="34" charset="0"/>
              </a:rPr>
              <a:t>višje in visoke strokovne</a:t>
            </a:r>
            <a:r>
              <a:rPr lang="sl-SI" altLang="sl-SI" sz="2600" dirty="0">
                <a:latin typeface="Calibri" pitchFamily="34" charset="0"/>
              </a:rPr>
              <a:t> izobrazbe, z opravljenim izpitom enega od predmetov splošne mature tudi v programe za pridobitev univerzitetne izobrazbe.</a:t>
            </a:r>
          </a:p>
          <a:p>
            <a:pPr eaLnBrk="1" hangingPunct="1">
              <a:lnSpc>
                <a:spcPct val="80000"/>
              </a:lnSpc>
              <a:buFont typeface="Wingdings" pitchFamily="2" charset="2"/>
              <a:buNone/>
              <a:defRPr/>
            </a:pPr>
            <a:r>
              <a:rPr lang="sl-SI" altLang="sl-SI" sz="2600" b="1" i="1" dirty="0">
                <a:latin typeface="Calibri" pitchFamily="34" charset="0"/>
              </a:rPr>
              <a:t> </a:t>
            </a:r>
          </a:p>
          <a:p>
            <a:pPr eaLnBrk="1" hangingPunct="1">
              <a:lnSpc>
                <a:spcPct val="80000"/>
              </a:lnSpc>
              <a:buFont typeface="Wingdings" pitchFamily="2" charset="2"/>
              <a:buNone/>
              <a:defRPr/>
            </a:pPr>
            <a:endParaRPr lang="sl-SI" altLang="sl-SI" sz="2600" dirty="0">
              <a:latin typeface="Calibri" pitchFamily="34" charset="0"/>
            </a:endParaRPr>
          </a:p>
          <a:p>
            <a:pPr eaLnBrk="1" hangingPunct="1">
              <a:lnSpc>
                <a:spcPct val="80000"/>
              </a:lnSpc>
              <a:buFont typeface="Wingdings" pitchFamily="2" charset="2"/>
              <a:buNone/>
              <a:defRPr/>
            </a:pPr>
            <a:endParaRPr lang="sl-SI" altLang="sl-SI" sz="2600" dirty="0">
              <a:latin typeface="Calibri" pitchFamily="34" charset="0"/>
            </a:endParaRPr>
          </a:p>
          <a:p>
            <a:pPr eaLnBrk="1" hangingPunct="1">
              <a:lnSpc>
                <a:spcPct val="80000"/>
              </a:lnSpc>
              <a:buFont typeface="Wingdings" pitchFamily="2" charset="2"/>
              <a:buNone/>
              <a:defRPr/>
            </a:pPr>
            <a:endParaRPr lang="sl-SI" altLang="sl-SI" sz="1400" dirty="0">
              <a:latin typeface="Calibri" pitchFamily="34" charset="0"/>
            </a:endParaRPr>
          </a:p>
          <a:p>
            <a:pPr eaLnBrk="1" hangingPunct="1">
              <a:lnSpc>
                <a:spcPct val="80000"/>
              </a:lnSpc>
              <a:buFont typeface="Wingdings" pitchFamily="2" charset="2"/>
              <a:buNone/>
              <a:defRPr/>
            </a:pPr>
            <a:r>
              <a:rPr lang="sl-SI" altLang="sl-SI" sz="900" dirty="0">
                <a:latin typeface="Calibri" pitchFamily="34" charset="0"/>
              </a:rPr>
              <a:t> </a:t>
            </a:r>
          </a:p>
        </p:txBody>
      </p:sp>
      <p:sp>
        <p:nvSpPr>
          <p:cNvPr id="2" name="Označba mesta številke diapozitiva 1"/>
          <p:cNvSpPr>
            <a:spLocks noGrp="1"/>
          </p:cNvSpPr>
          <p:nvPr>
            <p:ph type="sldNum" sz="quarter" idx="12"/>
          </p:nvPr>
        </p:nvSpPr>
        <p:spPr/>
        <p:txBody>
          <a:bodyPr/>
          <a:lstStyle/>
          <a:p>
            <a:fld id="{0CC9BC24-7E84-49A7-A907-75A0F38EB0F9}" type="slidenum">
              <a:rPr lang="sl-SI" smtClean="0"/>
              <a:t>17</a:t>
            </a:fld>
            <a:endParaRPr lang="sl-SI"/>
          </a:p>
        </p:txBody>
      </p:sp>
    </p:spTree>
    <p:extLst>
      <p:ext uri="{BB962C8B-B14F-4D97-AF65-F5344CB8AC3E}">
        <p14:creationId xmlns:p14="http://schemas.microsoft.com/office/powerpoint/2010/main" val="340245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79612" y="406400"/>
            <a:ext cx="8229600" cy="501650"/>
          </a:xfrm>
        </p:spPr>
        <p:txBody>
          <a:bodyPr>
            <a:normAutofit fontScale="90000"/>
          </a:bodyPr>
          <a:lstStyle/>
          <a:p>
            <a:pPr algn="l" eaLnBrk="1" hangingPunct="1">
              <a:defRPr/>
            </a:pPr>
            <a:r>
              <a:rPr lang="sl-SI" altLang="sl-SI" sz="3000" b="1" dirty="0">
                <a:solidFill>
                  <a:schemeClr val="tx2">
                    <a:lumMod val="60000"/>
                    <a:lumOff val="40000"/>
                  </a:schemeClr>
                </a:solidFill>
                <a:latin typeface="Calibri" pitchFamily="34" charset="0"/>
              </a:rPr>
              <a:t>PROGRAMI SSI</a:t>
            </a:r>
          </a:p>
        </p:txBody>
      </p:sp>
      <p:sp>
        <p:nvSpPr>
          <p:cNvPr id="86020" name="Rectangle 4"/>
          <p:cNvSpPr>
            <a:spLocks noGrp="1" noChangeArrowheads="1"/>
          </p:cNvSpPr>
          <p:nvPr>
            <p:ph type="body" sz="half" idx="1"/>
          </p:nvPr>
        </p:nvSpPr>
        <p:spPr>
          <a:xfrm>
            <a:off x="1214112" y="903567"/>
            <a:ext cx="5168331" cy="5472112"/>
          </a:xfrm>
        </p:spPr>
        <p:txBody>
          <a:bodyPr>
            <a:normAutofit/>
          </a:bodyPr>
          <a:lstStyle/>
          <a:p>
            <a:pPr eaLnBrk="1" hangingPunct="1">
              <a:lnSpc>
                <a:spcPct val="80000"/>
              </a:lnSpc>
              <a:defRPr/>
            </a:pPr>
            <a:r>
              <a:rPr lang="sl-SI" altLang="sl-SI" sz="2400" dirty="0">
                <a:latin typeface="Calibri" pitchFamily="34" charset="0"/>
              </a:rPr>
              <a:t>Gastronomsko-turistični tehnik (gostinski tehnik, turistični tehnik).</a:t>
            </a:r>
          </a:p>
          <a:p>
            <a:pPr eaLnBrk="1" hangingPunct="1">
              <a:lnSpc>
                <a:spcPct val="80000"/>
              </a:lnSpc>
              <a:defRPr/>
            </a:pPr>
            <a:r>
              <a:rPr lang="sl-SI" altLang="sl-SI" sz="2400" dirty="0">
                <a:latin typeface="Calibri" pitchFamily="34" charset="0"/>
              </a:rPr>
              <a:t>Ekonomski tehnik.</a:t>
            </a:r>
          </a:p>
          <a:p>
            <a:pPr eaLnBrk="1" hangingPunct="1">
              <a:lnSpc>
                <a:spcPct val="80000"/>
              </a:lnSpc>
              <a:defRPr/>
            </a:pPr>
            <a:r>
              <a:rPr lang="sl-SI" altLang="sl-SI" sz="2400" dirty="0">
                <a:latin typeface="Calibri" pitchFamily="34" charset="0"/>
              </a:rPr>
              <a:t>Medijski tehnik. Grafični tehnik.</a:t>
            </a:r>
          </a:p>
          <a:p>
            <a:pPr eaLnBrk="1" hangingPunct="1">
              <a:lnSpc>
                <a:spcPct val="80000"/>
              </a:lnSpc>
              <a:defRPr/>
            </a:pPr>
            <a:r>
              <a:rPr lang="sl-SI" altLang="sl-SI" sz="2400" dirty="0">
                <a:latin typeface="Calibri" pitchFamily="34" charset="0"/>
              </a:rPr>
              <a:t>Gradbeni tehnik. Geodetski tehnik. Gozdarski tehnik.</a:t>
            </a:r>
          </a:p>
          <a:p>
            <a:pPr eaLnBrk="1" hangingPunct="1">
              <a:lnSpc>
                <a:spcPct val="80000"/>
              </a:lnSpc>
              <a:defRPr/>
            </a:pPr>
            <a:r>
              <a:rPr lang="sl-SI" altLang="sl-SI" sz="2400" dirty="0">
                <a:latin typeface="Calibri" pitchFamily="34" charset="0"/>
              </a:rPr>
              <a:t>Lesarski tehnik.</a:t>
            </a:r>
          </a:p>
          <a:p>
            <a:pPr eaLnBrk="1" hangingPunct="1">
              <a:lnSpc>
                <a:spcPct val="80000"/>
              </a:lnSpc>
              <a:defRPr/>
            </a:pPr>
            <a:r>
              <a:rPr lang="sl-SI" altLang="sl-SI" sz="2400" dirty="0">
                <a:latin typeface="Calibri" pitchFamily="34" charset="0"/>
              </a:rPr>
              <a:t>Okoljevarstveni tehnik. </a:t>
            </a:r>
          </a:p>
          <a:p>
            <a:pPr eaLnBrk="1" hangingPunct="1">
              <a:lnSpc>
                <a:spcPct val="80000"/>
              </a:lnSpc>
              <a:defRPr/>
            </a:pPr>
            <a:r>
              <a:rPr lang="sl-SI" altLang="sl-SI" sz="2400" dirty="0">
                <a:latin typeface="Calibri" pitchFamily="34" charset="0"/>
              </a:rPr>
              <a:t>Naravovarstveni tehnik.</a:t>
            </a:r>
          </a:p>
          <a:p>
            <a:pPr eaLnBrk="1" hangingPunct="1">
              <a:lnSpc>
                <a:spcPct val="80000"/>
              </a:lnSpc>
              <a:defRPr/>
            </a:pPr>
            <a:r>
              <a:rPr lang="sl-SI" altLang="sl-SI" sz="2400" dirty="0">
                <a:latin typeface="Calibri" pitchFamily="34" charset="0"/>
              </a:rPr>
              <a:t>Logistični tehnik.</a:t>
            </a:r>
          </a:p>
          <a:p>
            <a:pPr eaLnBrk="1" hangingPunct="1">
              <a:lnSpc>
                <a:spcPct val="80000"/>
              </a:lnSpc>
              <a:defRPr/>
            </a:pPr>
            <a:r>
              <a:rPr lang="sl-SI" altLang="sl-SI" sz="2400" dirty="0">
                <a:latin typeface="Calibri" pitchFamily="34" charset="0"/>
              </a:rPr>
              <a:t>Hortikulturni tehnik. Kmetijsko podjetniški tehnik. </a:t>
            </a:r>
          </a:p>
          <a:p>
            <a:pPr eaLnBrk="1" hangingPunct="1">
              <a:lnSpc>
                <a:spcPct val="80000"/>
              </a:lnSpc>
              <a:defRPr/>
            </a:pPr>
            <a:r>
              <a:rPr lang="sl-SI" altLang="sl-SI" sz="2400" dirty="0">
                <a:latin typeface="Calibri" pitchFamily="34" charset="0"/>
              </a:rPr>
              <a:t>Veterinarski tehnik.</a:t>
            </a:r>
          </a:p>
          <a:p>
            <a:pPr eaLnBrk="1" hangingPunct="1">
              <a:lnSpc>
                <a:spcPct val="80000"/>
              </a:lnSpc>
              <a:defRPr/>
            </a:pPr>
            <a:endParaRPr lang="sl-SI" altLang="sl-SI" sz="2400" dirty="0">
              <a:latin typeface="Calibri" pitchFamily="34" charset="0"/>
            </a:endParaRPr>
          </a:p>
          <a:p>
            <a:pPr marL="0" indent="0">
              <a:lnSpc>
                <a:spcPct val="80000"/>
              </a:lnSpc>
              <a:buNone/>
              <a:defRPr/>
            </a:pPr>
            <a:endParaRPr lang="sl-SI" altLang="sl-SI" sz="2400" dirty="0">
              <a:latin typeface="Calibri" pitchFamily="34" charset="0"/>
            </a:endParaRPr>
          </a:p>
        </p:txBody>
      </p:sp>
      <p:sp>
        <p:nvSpPr>
          <p:cNvPr id="86021" name="Rectangle 5"/>
          <p:cNvSpPr>
            <a:spLocks noGrp="1" noChangeArrowheads="1"/>
          </p:cNvSpPr>
          <p:nvPr>
            <p:ph type="body" sz="half" idx="2"/>
          </p:nvPr>
        </p:nvSpPr>
        <p:spPr>
          <a:xfrm>
            <a:off x="6600826" y="549276"/>
            <a:ext cx="4174106" cy="5903913"/>
          </a:xfrm>
        </p:spPr>
        <p:txBody>
          <a:bodyPr>
            <a:normAutofit/>
          </a:bodyPr>
          <a:lstStyle/>
          <a:p>
            <a:pPr eaLnBrk="1" hangingPunct="1">
              <a:lnSpc>
                <a:spcPct val="80000"/>
              </a:lnSpc>
              <a:defRPr/>
            </a:pPr>
            <a:r>
              <a:rPr lang="sl-SI" altLang="sl-SI" sz="2400" dirty="0">
                <a:latin typeface="Calibri" pitchFamily="34" charset="0"/>
              </a:rPr>
              <a:t>Vzgojitelj predšolskih otrok.</a:t>
            </a:r>
          </a:p>
          <a:p>
            <a:pPr eaLnBrk="1" hangingPunct="1">
              <a:lnSpc>
                <a:spcPct val="80000"/>
              </a:lnSpc>
              <a:defRPr/>
            </a:pPr>
            <a:r>
              <a:rPr lang="sl-SI" altLang="sl-SI" sz="2400" dirty="0">
                <a:latin typeface="Calibri" pitchFamily="34" charset="0"/>
              </a:rPr>
              <a:t>Tehnik oblikovanja. Fotografski tehnik. </a:t>
            </a:r>
            <a:r>
              <a:rPr lang="sl-SI" altLang="sl-SI" sz="2400" dirty="0" err="1">
                <a:latin typeface="Calibri" pitchFamily="34" charset="0"/>
              </a:rPr>
              <a:t>Aranžerski</a:t>
            </a:r>
            <a:r>
              <a:rPr lang="sl-SI" altLang="sl-SI" sz="2400" dirty="0">
                <a:latin typeface="Calibri" pitchFamily="34" charset="0"/>
              </a:rPr>
              <a:t> tehnik.</a:t>
            </a:r>
          </a:p>
          <a:p>
            <a:pPr eaLnBrk="1" hangingPunct="1">
              <a:lnSpc>
                <a:spcPct val="80000"/>
              </a:lnSpc>
              <a:defRPr/>
            </a:pPr>
            <a:r>
              <a:rPr lang="sl-SI" altLang="sl-SI" sz="2400" dirty="0">
                <a:latin typeface="Calibri" pitchFamily="34" charset="0"/>
              </a:rPr>
              <a:t>Tehnik optik. Tehnik steklarstva. </a:t>
            </a:r>
          </a:p>
          <a:p>
            <a:pPr eaLnBrk="1" hangingPunct="1">
              <a:lnSpc>
                <a:spcPct val="80000"/>
              </a:lnSpc>
              <a:defRPr/>
            </a:pPr>
            <a:r>
              <a:rPr lang="sl-SI" altLang="sl-SI" sz="2400" dirty="0">
                <a:latin typeface="Calibri" pitchFamily="34" charset="0"/>
              </a:rPr>
              <a:t>Živilsko prehranski tehnik.</a:t>
            </a:r>
          </a:p>
          <a:p>
            <a:pPr eaLnBrk="1" hangingPunct="1">
              <a:lnSpc>
                <a:spcPct val="80000"/>
              </a:lnSpc>
              <a:defRPr/>
            </a:pPr>
            <a:r>
              <a:rPr lang="sl-SI" altLang="sl-SI" sz="2400" dirty="0">
                <a:latin typeface="Calibri" pitchFamily="34" charset="0"/>
              </a:rPr>
              <a:t>Ustvarjalec modnih oblačil.</a:t>
            </a:r>
          </a:p>
          <a:p>
            <a:pPr eaLnBrk="1" hangingPunct="1">
              <a:lnSpc>
                <a:spcPct val="80000"/>
              </a:lnSpc>
              <a:defRPr/>
            </a:pPr>
            <a:r>
              <a:rPr lang="sl-SI" altLang="sl-SI" sz="2400" dirty="0">
                <a:latin typeface="Calibri" pitchFamily="34" charset="0"/>
              </a:rPr>
              <a:t>Tehnik laboratorijske medicine. </a:t>
            </a:r>
          </a:p>
          <a:p>
            <a:pPr eaLnBrk="1" hangingPunct="1">
              <a:lnSpc>
                <a:spcPct val="80000"/>
              </a:lnSpc>
              <a:defRPr/>
            </a:pPr>
            <a:r>
              <a:rPr lang="sl-SI" altLang="sl-SI" sz="2400" dirty="0">
                <a:latin typeface="Calibri" pitchFamily="34" charset="0"/>
              </a:rPr>
              <a:t>Farmacevtski tehnik. </a:t>
            </a:r>
          </a:p>
          <a:p>
            <a:pPr eaLnBrk="1" hangingPunct="1">
              <a:lnSpc>
                <a:spcPct val="80000"/>
              </a:lnSpc>
              <a:defRPr/>
            </a:pPr>
            <a:r>
              <a:rPr lang="sl-SI" altLang="sl-SI" sz="2400" dirty="0">
                <a:latin typeface="Calibri" pitchFamily="34" charset="0"/>
              </a:rPr>
              <a:t>Zobotehnik. Kozmetični tehnik.</a:t>
            </a:r>
          </a:p>
          <a:p>
            <a:pPr>
              <a:lnSpc>
                <a:spcPct val="80000"/>
              </a:lnSpc>
              <a:defRPr/>
            </a:pPr>
            <a:r>
              <a:rPr lang="sl-SI" altLang="sl-SI" sz="2400" dirty="0">
                <a:latin typeface="Calibri" pitchFamily="34" charset="0"/>
              </a:rPr>
              <a:t>Tehnik </a:t>
            </a:r>
            <a:r>
              <a:rPr lang="sl-SI" altLang="sl-SI" sz="2400" dirty="0" err="1">
                <a:latin typeface="Calibri" pitchFamily="34" charset="0"/>
              </a:rPr>
              <a:t>mehatronike</a:t>
            </a:r>
            <a:r>
              <a:rPr lang="sl-SI" altLang="sl-SI" sz="2400" dirty="0">
                <a:latin typeface="Calibri" pitchFamily="34" charset="0"/>
              </a:rPr>
              <a:t>.</a:t>
            </a:r>
          </a:p>
          <a:p>
            <a:pPr>
              <a:lnSpc>
                <a:spcPct val="80000"/>
              </a:lnSpc>
              <a:defRPr/>
            </a:pPr>
            <a:r>
              <a:rPr lang="sl-SI" altLang="sl-SI" sz="2400" dirty="0">
                <a:latin typeface="Calibri" pitchFamily="34" charset="0"/>
              </a:rPr>
              <a:t>Strojni tehnik.</a:t>
            </a:r>
          </a:p>
          <a:p>
            <a:pPr eaLnBrk="1" hangingPunct="1">
              <a:lnSpc>
                <a:spcPct val="80000"/>
              </a:lnSpc>
              <a:buFont typeface="Wingdings" pitchFamily="2" charset="2"/>
              <a:buNone/>
              <a:defRPr/>
            </a:pPr>
            <a:endParaRPr lang="sl-SI" altLang="sl-SI" sz="2400" dirty="0">
              <a:latin typeface="Calibri" pitchFamily="34" charset="0"/>
            </a:endParaRPr>
          </a:p>
        </p:txBody>
      </p:sp>
      <p:pic>
        <p:nvPicPr>
          <p:cNvPr id="3074" name="Picture 2" descr="Okoljevarstveni tehnik perspektiven poklic, a še ne dovolj iskan - EOL  104/10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09541" y="3412356"/>
            <a:ext cx="2186845" cy="1457896"/>
          </a:xfrm>
          <a:prstGeom prst="rect">
            <a:avLst/>
          </a:prstGeom>
          <a:noFill/>
          <a:extLst>
            <a:ext uri="{909E8E84-426E-40DD-AFC4-6F175D3DCCD1}">
              <a14:hiddenFill xmlns:a14="http://schemas.microsoft.com/office/drawing/2010/main">
                <a:solidFill>
                  <a:srgbClr val="FFFFFF"/>
                </a:solidFill>
              </a14:hiddenFill>
            </a:ext>
          </a:extLst>
        </p:spPr>
      </p:pic>
      <p:sp>
        <p:nvSpPr>
          <p:cNvPr id="2" name="Označba mesta številke diapozitiva 1"/>
          <p:cNvSpPr>
            <a:spLocks noGrp="1"/>
          </p:cNvSpPr>
          <p:nvPr>
            <p:ph type="sldNum" sz="quarter" idx="12"/>
          </p:nvPr>
        </p:nvSpPr>
        <p:spPr/>
        <p:txBody>
          <a:bodyPr/>
          <a:lstStyle/>
          <a:p>
            <a:fld id="{0CC9BC24-7E84-49A7-A907-75A0F38EB0F9}" type="slidenum">
              <a:rPr lang="sl-SI" smtClean="0"/>
              <a:t>18</a:t>
            </a:fld>
            <a:endParaRPr lang="sl-SI"/>
          </a:p>
        </p:txBody>
      </p:sp>
    </p:spTree>
    <p:extLst>
      <p:ext uri="{BB962C8B-B14F-4D97-AF65-F5344CB8AC3E}">
        <p14:creationId xmlns:p14="http://schemas.microsoft.com/office/powerpoint/2010/main" val="97359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9956" y="188642"/>
            <a:ext cx="9217023" cy="1296141"/>
          </a:xfrm>
        </p:spPr>
        <p:txBody>
          <a:bodyPr>
            <a:noAutofit/>
          </a:bodyPr>
          <a:lstStyle/>
          <a:p>
            <a:pPr algn="ctr"/>
            <a:r>
              <a:rPr lang="sl-SI" sz="3200" b="1" dirty="0">
                <a:solidFill>
                  <a:schemeClr val="accent1">
                    <a:lumMod val="75000"/>
                  </a:schemeClr>
                </a:solidFill>
                <a:latin typeface="Arial" panose="020B0604020202020204" pitchFamily="34" charset="0"/>
                <a:cs typeface="Arial" panose="020B0604020202020204" pitchFamily="34" charset="0"/>
              </a:rPr>
              <a:t>Srednje strokovno izobraževanje</a:t>
            </a:r>
            <a:br>
              <a:rPr lang="sl-SI" sz="3200" b="1" dirty="0">
                <a:solidFill>
                  <a:schemeClr val="accent1">
                    <a:lumMod val="75000"/>
                  </a:schemeClr>
                </a:solidFill>
                <a:latin typeface="Arial" panose="020B0604020202020204" pitchFamily="34" charset="0"/>
                <a:cs typeface="Arial" panose="020B0604020202020204" pitchFamily="34" charset="0"/>
              </a:rPr>
            </a:br>
            <a:r>
              <a:rPr lang="sl-SI" sz="2400" b="1" dirty="0">
                <a:solidFill>
                  <a:schemeClr val="accent1">
                    <a:lumMod val="75000"/>
                  </a:schemeClr>
                </a:solidFill>
                <a:latin typeface="Arial" panose="020B0604020202020204" pitchFamily="34" charset="0"/>
                <a:cs typeface="Arial" panose="020B0604020202020204" pitchFamily="34" charset="0"/>
              </a:rPr>
              <a:t>največkrat izbrani programi</a:t>
            </a:r>
            <a:endParaRPr lang="sl-SI" sz="3200" b="1" dirty="0">
              <a:solidFill>
                <a:schemeClr val="accent1">
                  <a:lumMod val="75000"/>
                </a:schemeClr>
              </a:solidFill>
              <a:latin typeface="Arial" panose="020B0604020202020204" pitchFamily="34" charset="0"/>
              <a:cs typeface="Arial" panose="020B0604020202020204" pitchFamily="34" charset="0"/>
            </a:endParaRPr>
          </a:p>
        </p:txBody>
      </p:sp>
      <p:sp>
        <p:nvSpPr>
          <p:cNvPr id="5" name="Ograda besedila 4"/>
          <p:cNvSpPr>
            <a:spLocks noGrp="1"/>
          </p:cNvSpPr>
          <p:nvPr>
            <p:ph type="body" sz="quarter" idx="3"/>
          </p:nvPr>
        </p:nvSpPr>
        <p:spPr>
          <a:xfrm>
            <a:off x="6167438" y="1340769"/>
            <a:ext cx="4319462" cy="432049"/>
          </a:xfrm>
        </p:spPr>
        <p:txBody>
          <a:bodyPr>
            <a:normAutofit fontScale="25000" lnSpcReduction="20000"/>
          </a:bodyPr>
          <a:lstStyle/>
          <a:p>
            <a:endParaRPr lang="sl-SI" b="0" dirty="0">
              <a:solidFill>
                <a:srgbClr val="00B050"/>
              </a:solidFill>
            </a:endParaRPr>
          </a:p>
          <a:p>
            <a:endParaRPr lang="sl-SI" b="0" dirty="0">
              <a:solidFill>
                <a:srgbClr val="00B050"/>
              </a:solidFill>
            </a:endParaRPr>
          </a:p>
          <a:p>
            <a:endParaRPr lang="sl-SI" b="0" dirty="0">
              <a:solidFill>
                <a:srgbClr val="00B050"/>
              </a:solidFill>
            </a:endParaRPr>
          </a:p>
          <a:p>
            <a:endParaRPr lang="sl-SI" b="0" dirty="0">
              <a:solidFill>
                <a:srgbClr val="00B050"/>
              </a:solidFill>
            </a:endParaRPr>
          </a:p>
          <a:p>
            <a:endParaRPr lang="sl-SI" b="0" dirty="0">
              <a:solidFill>
                <a:srgbClr val="00B050"/>
              </a:solidFill>
            </a:endParaRPr>
          </a:p>
          <a:p>
            <a:r>
              <a:rPr lang="sl-SI" b="0" dirty="0">
                <a:solidFill>
                  <a:srgbClr val="00B050"/>
                </a:solidFill>
              </a:rPr>
              <a:t>.</a:t>
            </a:r>
          </a:p>
          <a:p>
            <a:endParaRPr lang="sl-SI" b="0" dirty="0">
              <a:solidFill>
                <a:srgbClr val="00B050"/>
              </a:solidFill>
            </a:endParaRPr>
          </a:p>
          <a:p>
            <a:endParaRPr lang="sl-SI" b="0" dirty="0">
              <a:solidFill>
                <a:srgbClr val="00B050"/>
              </a:solidFill>
            </a:endParaRPr>
          </a:p>
          <a:p>
            <a:endParaRPr lang="sl-SI" b="0" dirty="0">
              <a:solidFill>
                <a:srgbClr val="00B050"/>
              </a:solidFill>
            </a:endParaRPr>
          </a:p>
          <a:p>
            <a:endParaRPr lang="sl-SI" b="0" dirty="0">
              <a:solidFill>
                <a:srgbClr val="00B050"/>
              </a:solidFill>
            </a:endParaRPr>
          </a:p>
          <a:p>
            <a:endParaRPr lang="sl-SI" b="0" dirty="0">
              <a:solidFill>
                <a:srgbClr val="00B050"/>
              </a:solidFill>
            </a:endParaRPr>
          </a:p>
          <a:p>
            <a:endParaRPr lang="sl-SI" b="0" dirty="0">
              <a:solidFill>
                <a:srgbClr val="00B050"/>
              </a:solidFill>
            </a:endParaRPr>
          </a:p>
          <a:p>
            <a:endParaRPr lang="sl-SI" dirty="0"/>
          </a:p>
        </p:txBody>
      </p:sp>
      <p:pic>
        <p:nvPicPr>
          <p:cNvPr id="11" name="Slika 10">
            <a:extLst>
              <a:ext uri="{FF2B5EF4-FFF2-40B4-BE49-F238E27FC236}">
                <a16:creationId xmlns:a16="http://schemas.microsoft.com/office/drawing/2014/main" id="{C43B4508-AEA4-4BB6-8586-D3091E4F364D}"/>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09836" y="1196751"/>
            <a:ext cx="10624449" cy="5490129"/>
          </a:xfrm>
          <a:prstGeom prst="rect">
            <a:avLst/>
          </a:prstGeom>
        </p:spPr>
      </p:pic>
      <p:pic>
        <p:nvPicPr>
          <p:cNvPr id="6" name="Picture 2" descr="Bolničar - negovalec - Srednja gozdarska in lesarska šola Postojna">
            <a:extLst>
              <a:ext uri="{FF2B5EF4-FFF2-40B4-BE49-F238E27FC236}">
                <a16:creationId xmlns:a16="http://schemas.microsoft.com/office/drawing/2014/main" id="{B1266D70-1768-4527-BE30-F79AB361E72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830716" y="3492349"/>
            <a:ext cx="2703569" cy="319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1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marL="342900" indent="-342900">
              <a:spcBef>
                <a:spcPct val="20000"/>
              </a:spcBef>
              <a:defRPr/>
            </a:pPr>
            <a:r>
              <a:rPr lang="sl-SI" sz="3600" b="1" dirty="0">
                <a:solidFill>
                  <a:schemeClr val="tx2">
                    <a:lumMod val="60000"/>
                    <a:lumOff val="40000"/>
                  </a:schemeClr>
                </a:solidFill>
                <a:latin typeface="Calibri" pitchFamily="34" charset="0"/>
                <a:ea typeface="+mn-ea"/>
                <a:cs typeface="+mn-cs"/>
              </a:rPr>
              <a:t>KAJ POMAGA PRI ODLOČANJU </a:t>
            </a:r>
            <a:br>
              <a:rPr lang="sl-SI" sz="3600" b="1" dirty="0">
                <a:solidFill>
                  <a:schemeClr val="tx2">
                    <a:lumMod val="60000"/>
                    <a:lumOff val="40000"/>
                  </a:schemeClr>
                </a:solidFill>
                <a:latin typeface="Calibri" pitchFamily="34" charset="0"/>
                <a:ea typeface="+mn-ea"/>
                <a:cs typeface="+mn-cs"/>
              </a:rPr>
            </a:br>
            <a:r>
              <a:rPr lang="sl-SI" sz="3600" b="1" dirty="0">
                <a:solidFill>
                  <a:schemeClr val="tx2">
                    <a:lumMod val="60000"/>
                    <a:lumOff val="40000"/>
                  </a:schemeClr>
                </a:solidFill>
                <a:latin typeface="Calibri" pitchFamily="34" charset="0"/>
                <a:ea typeface="+mn-ea"/>
                <a:cs typeface="+mn-cs"/>
              </a:rPr>
              <a:t>O SREDNJI ŠOLI IN POKLICU?</a:t>
            </a:r>
          </a:p>
        </p:txBody>
      </p:sp>
      <p:sp>
        <p:nvSpPr>
          <p:cNvPr id="3" name="Označba mesta vsebine 2"/>
          <p:cNvSpPr>
            <a:spLocks noGrp="1"/>
          </p:cNvSpPr>
          <p:nvPr>
            <p:ph idx="1"/>
          </p:nvPr>
        </p:nvSpPr>
        <p:spPr>
          <a:xfrm>
            <a:off x="1979612" y="1988841"/>
            <a:ext cx="8229600" cy="3528391"/>
          </a:xfrm>
        </p:spPr>
        <p:txBody>
          <a:bodyPr>
            <a:normAutofit/>
          </a:bodyPr>
          <a:lstStyle/>
          <a:p>
            <a:pPr marL="0" indent="0">
              <a:buNone/>
            </a:pPr>
            <a:r>
              <a:rPr lang="sl-SI" sz="2800" dirty="0"/>
              <a:t>Poiskati odgovore na vprašanja:</a:t>
            </a:r>
          </a:p>
          <a:p>
            <a:r>
              <a:rPr lang="sl-SI" sz="2800" dirty="0"/>
              <a:t>Kaj zna? (navade, znanje)</a:t>
            </a:r>
          </a:p>
          <a:p>
            <a:r>
              <a:rPr lang="sl-SI" sz="2800" dirty="0"/>
              <a:t>Kaj zmore? (sposobnosti, zdravje)</a:t>
            </a:r>
          </a:p>
          <a:p>
            <a:r>
              <a:rPr lang="sl-SI" sz="2800" dirty="0"/>
              <a:t>Kaj hoče? (interesi, stališča, cilji)</a:t>
            </a:r>
          </a:p>
          <a:p>
            <a:r>
              <a:rPr lang="sl-SI" sz="2800" dirty="0"/>
              <a:t>Kam želi priti?</a:t>
            </a:r>
          </a:p>
          <a:p>
            <a:r>
              <a:rPr lang="sl-SI" sz="2800" dirty="0"/>
              <a:t>Med čem lahko izbira? (informacije o poklicih, šolah)</a:t>
            </a:r>
          </a:p>
        </p:txBody>
      </p:sp>
      <p:sp>
        <p:nvSpPr>
          <p:cNvPr id="4" name="Označba mesta številke diapozitiva 3"/>
          <p:cNvSpPr>
            <a:spLocks noGrp="1"/>
          </p:cNvSpPr>
          <p:nvPr>
            <p:ph type="sldNum" sz="quarter" idx="12"/>
          </p:nvPr>
        </p:nvSpPr>
        <p:spPr/>
        <p:txBody>
          <a:bodyPr/>
          <a:lstStyle/>
          <a:p>
            <a:fld id="{0CC9BC24-7E84-49A7-A907-75A0F38EB0F9}" type="slidenum">
              <a:rPr lang="sl-SI" smtClean="0"/>
              <a:t>2</a:t>
            </a:fld>
            <a:endParaRPr lang="sl-SI"/>
          </a:p>
        </p:txBody>
      </p:sp>
      <p:pic>
        <p:nvPicPr>
          <p:cNvPr id="6" name="Slika 5">
            <a:extLst>
              <a:ext uri="{FF2B5EF4-FFF2-40B4-BE49-F238E27FC236}">
                <a16:creationId xmlns:a16="http://schemas.microsoft.com/office/drawing/2014/main" id="{2EFBF787-99FF-4E5D-8A2D-02375DC687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95634" y="-13320"/>
            <a:ext cx="3404785" cy="4666456"/>
          </a:xfrm>
          <a:prstGeom prst="rect">
            <a:avLst/>
          </a:prstGeom>
        </p:spPr>
      </p:pic>
    </p:spTree>
    <p:extLst>
      <p:ext uri="{BB962C8B-B14F-4D97-AF65-F5344CB8AC3E}">
        <p14:creationId xmlns:p14="http://schemas.microsoft.com/office/powerpoint/2010/main" val="279783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52FC0D-33CF-48B7-A4BB-9A8E2323B488}"/>
              </a:ext>
            </a:extLst>
          </p:cNvPr>
          <p:cNvSpPr>
            <a:spLocks noGrp="1"/>
          </p:cNvSpPr>
          <p:nvPr>
            <p:ph type="title"/>
          </p:nvPr>
        </p:nvSpPr>
        <p:spPr/>
        <p:txBody>
          <a:bodyPr/>
          <a:lstStyle/>
          <a:p>
            <a:r>
              <a:rPr lang="sl-SI" dirty="0"/>
              <a:t>Katerih poklicev primanjkuje?</a:t>
            </a:r>
          </a:p>
        </p:txBody>
      </p:sp>
      <p:sp>
        <p:nvSpPr>
          <p:cNvPr id="3" name="Označba mesta vsebine 2">
            <a:extLst>
              <a:ext uri="{FF2B5EF4-FFF2-40B4-BE49-F238E27FC236}">
                <a16:creationId xmlns:a16="http://schemas.microsoft.com/office/drawing/2014/main" id="{EE4F6A8E-0504-4B69-9EBF-FC8C334FF6EA}"/>
              </a:ext>
            </a:extLst>
          </p:cNvPr>
          <p:cNvSpPr>
            <a:spLocks noGrp="1"/>
          </p:cNvSpPr>
          <p:nvPr>
            <p:ph sz="half" idx="1"/>
          </p:nvPr>
        </p:nvSpPr>
        <p:spPr>
          <a:xfrm>
            <a:off x="1125860" y="1619250"/>
            <a:ext cx="9373944" cy="5122118"/>
          </a:xfrm>
        </p:spPr>
        <p:txBody>
          <a:bodyPr>
            <a:normAutofit/>
          </a:bodyPr>
          <a:lstStyle/>
          <a:p>
            <a:pPr marL="0" indent="0">
              <a:buNone/>
            </a:pPr>
            <a:r>
              <a:rPr lang="sl-SI" dirty="0"/>
              <a:t>POKLICNI BAROMETER</a:t>
            </a:r>
          </a:p>
          <a:p>
            <a:r>
              <a:rPr lang="sl-SI" dirty="0">
                <a:hlinkClick r:id="rId2"/>
              </a:rPr>
              <a:t>https://www.ess.gov.si/fileadmin/user_upload/Trg_dela/Dokumenti_TD/Poklicni_barometer/SLOVENIJA_</a:t>
            </a:r>
            <a:endParaRPr lang="sl-SI" dirty="0"/>
          </a:p>
          <a:p>
            <a:endParaRPr lang="sl-SI" dirty="0"/>
          </a:p>
          <a:p>
            <a:pPr marL="0" indent="0">
              <a:buNone/>
            </a:pPr>
            <a:r>
              <a:rPr lang="sl-SI" b="1" dirty="0"/>
              <a:t>Predviden PRIMANJKLJAJ: </a:t>
            </a:r>
          </a:p>
          <a:p>
            <a:r>
              <a:rPr lang="sl-SI" b="1" dirty="0"/>
              <a:t>učiteljev</a:t>
            </a:r>
            <a:r>
              <a:rPr lang="sl-SI" dirty="0"/>
              <a:t> v osnovnih šolah, srednjih šolah, </a:t>
            </a:r>
            <a:r>
              <a:rPr lang="sl-SI" b="1" dirty="0"/>
              <a:t>svetovalnih delavcev,  vzgojiteljev v vrtcih. </a:t>
            </a:r>
            <a:endParaRPr lang="sl-SI" dirty="0"/>
          </a:p>
          <a:p>
            <a:r>
              <a:rPr lang="sl-SI" b="1" dirty="0"/>
              <a:t>različnih strokovnjakov –</a:t>
            </a:r>
            <a:r>
              <a:rPr lang="sl-SI" dirty="0"/>
              <a:t> finančnih analitikov, analitikov poslovnih procesov, sistemskih analitikov, odvetnikov, tožilcev in pravobranilcev</a:t>
            </a:r>
          </a:p>
          <a:p>
            <a:pPr marL="0" indent="0">
              <a:buNone/>
            </a:pPr>
            <a:r>
              <a:rPr lang="sl-SI" b="1" dirty="0"/>
              <a:t>Predviden PRESEŽEK:</a:t>
            </a:r>
          </a:p>
          <a:p>
            <a:r>
              <a:rPr lang="sl-SI" dirty="0"/>
              <a:t>nabavnih referentov, posrednikov za zaposlovanje, telefonistov, uradnikov v statistiki, financah in zavarovalništvu, blagajnikov in prodajalcev vstopnic ter delavcev za ročno pakiranje in preprosta prekladalna dela</a:t>
            </a:r>
          </a:p>
          <a:p>
            <a:endParaRPr lang="sl-SI" dirty="0"/>
          </a:p>
          <a:p>
            <a:endParaRPr lang="sl-SI" dirty="0"/>
          </a:p>
        </p:txBody>
      </p:sp>
    </p:spTree>
    <p:extLst>
      <p:ext uri="{BB962C8B-B14F-4D97-AF65-F5344CB8AC3E}">
        <p14:creationId xmlns:p14="http://schemas.microsoft.com/office/powerpoint/2010/main" val="19639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979612" y="406401"/>
            <a:ext cx="8229600" cy="430213"/>
          </a:xfrm>
          <a:solidFill>
            <a:srgbClr val="FFCC99"/>
          </a:solidFill>
        </p:spPr>
        <p:txBody>
          <a:bodyPr>
            <a:normAutofit fontScale="90000"/>
          </a:bodyPr>
          <a:lstStyle/>
          <a:p>
            <a:pPr eaLnBrk="1" hangingPunct="1">
              <a:defRPr/>
            </a:pPr>
            <a:r>
              <a:rPr lang="sl-SI" altLang="sl-SI" sz="3200" b="1">
                <a:solidFill>
                  <a:schemeClr val="bg1"/>
                </a:solidFill>
                <a:latin typeface="Calibri" pitchFamily="34" charset="0"/>
              </a:rPr>
              <a:t>GIMNAZIJE – 4 leta</a:t>
            </a:r>
          </a:p>
        </p:txBody>
      </p:sp>
      <p:sp>
        <p:nvSpPr>
          <p:cNvPr id="88067" name="Rectangle 3"/>
          <p:cNvSpPr>
            <a:spLocks noGrp="1" noChangeArrowheads="1"/>
          </p:cNvSpPr>
          <p:nvPr>
            <p:ph type="body" idx="1"/>
          </p:nvPr>
        </p:nvSpPr>
        <p:spPr>
          <a:xfrm>
            <a:off x="1801411" y="1340768"/>
            <a:ext cx="8229600" cy="5732462"/>
          </a:xfrm>
        </p:spPr>
        <p:txBody>
          <a:bodyPr>
            <a:normAutofit/>
          </a:bodyPr>
          <a:lstStyle/>
          <a:p>
            <a:pPr eaLnBrk="1" hangingPunct="1">
              <a:lnSpc>
                <a:spcPct val="90000"/>
              </a:lnSpc>
              <a:buFont typeface="Wingdings" pitchFamily="2" charset="2"/>
              <a:buNone/>
              <a:defRPr/>
            </a:pPr>
            <a:r>
              <a:rPr lang="sl-SI" altLang="sl-SI" sz="2800" b="1" dirty="0">
                <a:solidFill>
                  <a:schemeClr val="tx2">
                    <a:lumMod val="60000"/>
                    <a:lumOff val="40000"/>
                  </a:schemeClr>
                </a:solidFill>
                <a:latin typeface="Calibri" pitchFamily="34" charset="0"/>
              </a:rPr>
              <a:t>KOMU SO NAMENJENE?</a:t>
            </a:r>
            <a:endParaRPr lang="sl-SI" altLang="sl-SI" sz="2800" dirty="0">
              <a:solidFill>
                <a:schemeClr val="tx2">
                  <a:lumMod val="60000"/>
                  <a:lumOff val="40000"/>
                </a:schemeClr>
              </a:solidFill>
              <a:latin typeface="Calibri" pitchFamily="34" charset="0"/>
            </a:endParaRPr>
          </a:p>
          <a:p>
            <a:pPr eaLnBrk="1" hangingPunct="1">
              <a:lnSpc>
                <a:spcPct val="90000"/>
              </a:lnSpc>
              <a:defRPr/>
            </a:pPr>
            <a:r>
              <a:rPr lang="sl-SI" altLang="sl-SI" sz="2800" dirty="0">
                <a:latin typeface="Calibri" pitchFamily="34" charset="0"/>
              </a:rPr>
              <a:t>Učencem, ki so končali OŠ in so brez večjih težav dosegali </a:t>
            </a:r>
            <a:r>
              <a:rPr lang="sl-SI" altLang="sl-SI" sz="1400" dirty="0">
                <a:latin typeface="Calibri" pitchFamily="34" charset="0"/>
              </a:rPr>
              <a:t>(po stari terminologiji) </a:t>
            </a:r>
            <a:r>
              <a:rPr lang="sl-SI" altLang="sl-SI" sz="2800" b="1" u="sng" dirty="0">
                <a:latin typeface="Calibri" pitchFamily="34" charset="0"/>
              </a:rPr>
              <a:t>prav dober </a:t>
            </a:r>
            <a:r>
              <a:rPr lang="sl-SI" altLang="sl-SI" sz="2800" u="sng" dirty="0">
                <a:latin typeface="Calibri" pitchFamily="34" charset="0"/>
              </a:rPr>
              <a:t>in </a:t>
            </a:r>
            <a:r>
              <a:rPr lang="sl-SI" altLang="sl-SI" sz="2800" b="1" u="sng" dirty="0">
                <a:latin typeface="Calibri" pitchFamily="34" charset="0"/>
              </a:rPr>
              <a:t>odličen učni uspeh.</a:t>
            </a:r>
          </a:p>
          <a:p>
            <a:pPr eaLnBrk="1" hangingPunct="1">
              <a:lnSpc>
                <a:spcPct val="90000"/>
              </a:lnSpc>
              <a:buFont typeface="Wingdings" pitchFamily="2" charset="2"/>
              <a:buNone/>
              <a:defRPr/>
            </a:pPr>
            <a:endParaRPr lang="sl-SI" altLang="sl-SI" sz="2800" b="1" u="sng" dirty="0">
              <a:latin typeface="Calibri" pitchFamily="34" charset="0"/>
            </a:endParaRPr>
          </a:p>
          <a:p>
            <a:pPr eaLnBrk="1" hangingPunct="1">
              <a:lnSpc>
                <a:spcPct val="90000"/>
              </a:lnSpc>
              <a:buFont typeface="Wingdings" pitchFamily="2" charset="2"/>
              <a:buNone/>
              <a:defRPr/>
            </a:pPr>
            <a:r>
              <a:rPr lang="sl-SI" altLang="sl-SI" sz="2800" b="1" dirty="0">
                <a:solidFill>
                  <a:schemeClr val="tx2">
                    <a:lumMod val="60000"/>
                    <a:lumOff val="40000"/>
                  </a:schemeClr>
                </a:solidFill>
                <a:latin typeface="Calibri" pitchFamily="34" charset="0"/>
              </a:rPr>
              <a:t>ZNAČILNOSTI</a:t>
            </a:r>
            <a:endParaRPr lang="sl-SI" altLang="sl-SI" sz="2800" dirty="0">
              <a:solidFill>
                <a:schemeClr val="tx2">
                  <a:lumMod val="60000"/>
                  <a:lumOff val="40000"/>
                </a:schemeClr>
              </a:solidFill>
              <a:latin typeface="Calibri" pitchFamily="34" charset="0"/>
            </a:endParaRPr>
          </a:p>
          <a:p>
            <a:pPr eaLnBrk="1" hangingPunct="1">
              <a:lnSpc>
                <a:spcPct val="90000"/>
              </a:lnSpc>
              <a:defRPr/>
            </a:pPr>
            <a:r>
              <a:rPr lang="sl-SI" altLang="sl-SI" sz="2800" dirty="0">
                <a:latin typeface="Calibri" pitchFamily="34" charset="0"/>
              </a:rPr>
              <a:t>Zagotavlja široko </a:t>
            </a:r>
            <a:r>
              <a:rPr lang="sl-SI" altLang="sl-SI" sz="2800" b="1" u="sng" dirty="0">
                <a:latin typeface="Calibri" pitchFamily="34" charset="0"/>
              </a:rPr>
              <a:t>splošno izobrazbo.</a:t>
            </a:r>
          </a:p>
          <a:p>
            <a:pPr eaLnBrk="1" hangingPunct="1">
              <a:lnSpc>
                <a:spcPct val="90000"/>
              </a:lnSpc>
              <a:defRPr/>
            </a:pPr>
            <a:r>
              <a:rPr lang="sl-SI" altLang="sl-SI" sz="2800" dirty="0">
                <a:latin typeface="Calibri" pitchFamily="34" charset="0"/>
              </a:rPr>
              <a:t>Dijak zaključi šolanje z </a:t>
            </a:r>
            <a:r>
              <a:rPr lang="sl-SI" altLang="sl-SI" sz="2800" b="1" dirty="0">
                <a:latin typeface="Calibri" pitchFamily="34" charset="0"/>
              </a:rPr>
              <a:t> </a:t>
            </a:r>
            <a:r>
              <a:rPr lang="sl-SI" altLang="sl-SI" sz="2800" b="1" u="sng" dirty="0">
                <a:latin typeface="Calibri" pitchFamily="34" charset="0"/>
              </a:rPr>
              <a:t>MATURO. </a:t>
            </a:r>
          </a:p>
          <a:p>
            <a:pPr eaLnBrk="1" hangingPunct="1">
              <a:lnSpc>
                <a:spcPct val="90000"/>
              </a:lnSpc>
              <a:defRPr/>
            </a:pPr>
            <a:r>
              <a:rPr lang="sl-SI" altLang="sl-SI" sz="2800" dirty="0">
                <a:latin typeface="Calibri" pitchFamily="34" charset="0"/>
              </a:rPr>
              <a:t>Priprava za nadaljnji </a:t>
            </a:r>
            <a:r>
              <a:rPr lang="sl-SI" altLang="sl-SI" sz="2800" b="1" u="sng" dirty="0">
                <a:latin typeface="Calibri" pitchFamily="34" charset="0"/>
              </a:rPr>
              <a:t>univerzitetni študij.</a:t>
            </a:r>
          </a:p>
          <a:p>
            <a:pPr eaLnBrk="1" hangingPunct="1">
              <a:lnSpc>
                <a:spcPct val="90000"/>
              </a:lnSpc>
              <a:defRPr/>
            </a:pPr>
            <a:endParaRPr lang="sl-SI" altLang="sl-SI" sz="2800" b="1" u="sng" dirty="0">
              <a:latin typeface="Calibri" pitchFamily="34" charset="0"/>
            </a:endParaRPr>
          </a:p>
        </p:txBody>
      </p:sp>
      <p:sp>
        <p:nvSpPr>
          <p:cNvPr id="2" name="Označba mesta številke diapozitiva 1"/>
          <p:cNvSpPr>
            <a:spLocks noGrp="1"/>
          </p:cNvSpPr>
          <p:nvPr>
            <p:ph type="sldNum" sz="quarter" idx="12"/>
          </p:nvPr>
        </p:nvSpPr>
        <p:spPr/>
        <p:txBody>
          <a:bodyPr/>
          <a:lstStyle/>
          <a:p>
            <a:fld id="{0CC9BC24-7E84-49A7-A907-75A0F38EB0F9}" type="slidenum">
              <a:rPr lang="sl-SI" smtClean="0"/>
              <a:t>21</a:t>
            </a:fld>
            <a:endParaRPr lang="sl-SI"/>
          </a:p>
        </p:txBody>
      </p:sp>
      <p:pic>
        <p:nvPicPr>
          <p:cNvPr id="3" name="Slika 2">
            <a:extLst>
              <a:ext uri="{FF2B5EF4-FFF2-40B4-BE49-F238E27FC236}">
                <a16:creationId xmlns:a16="http://schemas.microsoft.com/office/drawing/2014/main" id="{B3587F17-95AA-4E0B-B909-42261587A7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2262" y="4437113"/>
            <a:ext cx="3600451" cy="2400300"/>
          </a:xfrm>
          <a:prstGeom prst="rect">
            <a:avLst/>
          </a:prstGeom>
        </p:spPr>
      </p:pic>
    </p:spTree>
    <p:extLst>
      <p:ext uri="{BB962C8B-B14F-4D97-AF65-F5344CB8AC3E}">
        <p14:creationId xmlns:p14="http://schemas.microsoft.com/office/powerpoint/2010/main" val="271798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979612" y="277813"/>
            <a:ext cx="8229600" cy="411162"/>
          </a:xfrm>
        </p:spPr>
        <p:txBody>
          <a:bodyPr>
            <a:normAutofit fontScale="90000"/>
          </a:bodyPr>
          <a:lstStyle/>
          <a:p>
            <a:pPr algn="l" eaLnBrk="1" hangingPunct="1">
              <a:defRPr/>
            </a:pPr>
            <a:r>
              <a:rPr lang="sl-SI" altLang="sl-SI" sz="3200" b="1" dirty="0">
                <a:solidFill>
                  <a:schemeClr val="tx2">
                    <a:lumMod val="60000"/>
                    <a:lumOff val="40000"/>
                  </a:schemeClr>
                </a:solidFill>
                <a:latin typeface="Calibri" pitchFamily="34" charset="0"/>
              </a:rPr>
              <a:t>GIMNAZIJSKI PROGRAMI</a:t>
            </a:r>
          </a:p>
        </p:txBody>
      </p:sp>
      <p:sp>
        <p:nvSpPr>
          <p:cNvPr id="91140" name="Rectangle 4"/>
          <p:cNvSpPr>
            <a:spLocks noGrp="1" noChangeArrowheads="1"/>
          </p:cNvSpPr>
          <p:nvPr>
            <p:ph type="body" idx="1"/>
          </p:nvPr>
        </p:nvSpPr>
        <p:spPr>
          <a:xfrm>
            <a:off x="1979613" y="765175"/>
            <a:ext cx="8229599" cy="5759450"/>
          </a:xfrm>
        </p:spPr>
        <p:txBody>
          <a:bodyPr>
            <a:normAutofit fontScale="92500"/>
          </a:bodyPr>
          <a:lstStyle/>
          <a:p>
            <a:pPr eaLnBrk="1" hangingPunct="1">
              <a:lnSpc>
                <a:spcPct val="80000"/>
              </a:lnSpc>
              <a:buFont typeface="Wingdings" pitchFamily="2" charset="2"/>
              <a:buNone/>
              <a:defRPr/>
            </a:pPr>
            <a:r>
              <a:rPr lang="sl-SI" altLang="sl-SI" sz="2400" b="1" dirty="0">
                <a:latin typeface="Calibri" pitchFamily="34" charset="0"/>
              </a:rPr>
              <a:t>1. SPLOŠNA </a:t>
            </a:r>
            <a:r>
              <a:rPr lang="sl-SI" altLang="sl-SI" sz="2400" dirty="0">
                <a:latin typeface="Calibri" pitchFamily="34" charset="0"/>
              </a:rPr>
              <a:t>gimnazija.</a:t>
            </a:r>
          </a:p>
          <a:p>
            <a:pPr eaLnBrk="1" hangingPunct="1">
              <a:lnSpc>
                <a:spcPct val="80000"/>
              </a:lnSpc>
              <a:buFont typeface="Wingdings" pitchFamily="2" charset="2"/>
              <a:buNone/>
              <a:defRPr/>
            </a:pPr>
            <a:endParaRPr lang="sl-SI" altLang="sl-SI" sz="1400" dirty="0">
              <a:latin typeface="Calibri" pitchFamily="34" charset="0"/>
            </a:endParaRPr>
          </a:p>
          <a:p>
            <a:pPr eaLnBrk="1" hangingPunct="1">
              <a:lnSpc>
                <a:spcPct val="80000"/>
              </a:lnSpc>
              <a:buFont typeface="Wingdings" pitchFamily="2" charset="2"/>
              <a:buNone/>
              <a:defRPr/>
            </a:pPr>
            <a:r>
              <a:rPr lang="sl-SI" altLang="sl-SI" sz="2400" b="1" dirty="0">
                <a:latin typeface="Calibri" pitchFamily="34" charset="0"/>
              </a:rPr>
              <a:t>2</a:t>
            </a:r>
            <a:r>
              <a:rPr lang="sl-SI" altLang="sl-SI" sz="2400" dirty="0">
                <a:latin typeface="Calibri" pitchFamily="34" charset="0"/>
              </a:rPr>
              <a:t>. Gimnazija s</a:t>
            </a:r>
            <a:r>
              <a:rPr lang="sl-SI" altLang="sl-SI" sz="2400" b="1" dirty="0">
                <a:latin typeface="Calibri" pitchFamily="34" charset="0"/>
              </a:rPr>
              <a:t> ŠPORTNIM ODDELKOM.</a:t>
            </a:r>
            <a:endParaRPr lang="sl-SI" altLang="sl-SI" sz="2400" dirty="0">
              <a:latin typeface="Calibri" pitchFamily="34" charset="0"/>
            </a:endParaRPr>
          </a:p>
          <a:p>
            <a:pPr eaLnBrk="1" hangingPunct="1">
              <a:lnSpc>
                <a:spcPct val="80000"/>
              </a:lnSpc>
              <a:defRPr/>
            </a:pPr>
            <a:r>
              <a:rPr lang="sl-SI" altLang="sl-SI" sz="2400" dirty="0">
                <a:latin typeface="Calibri" pitchFamily="34" charset="0"/>
              </a:rPr>
              <a:t>Poudarek je na </a:t>
            </a:r>
            <a:r>
              <a:rPr lang="sl-SI" altLang="sl-SI" sz="2200" b="1" u="sng" dirty="0">
                <a:latin typeface="Calibri" pitchFamily="34" charset="0"/>
              </a:rPr>
              <a:t>športni vzgoji</a:t>
            </a:r>
            <a:r>
              <a:rPr lang="sl-SI" altLang="sl-SI" sz="2200" dirty="0">
                <a:latin typeface="Calibri" pitchFamily="34" charset="0"/>
              </a:rPr>
              <a:t>.</a:t>
            </a:r>
          </a:p>
          <a:p>
            <a:pPr eaLnBrk="1" hangingPunct="1">
              <a:lnSpc>
                <a:spcPct val="80000"/>
              </a:lnSpc>
              <a:defRPr/>
            </a:pPr>
            <a:r>
              <a:rPr lang="sl-SI" altLang="sl-SI" sz="2200" dirty="0">
                <a:latin typeface="Calibri" pitchFamily="34" charset="0"/>
              </a:rPr>
              <a:t>Primerna za tiste, ki se </a:t>
            </a:r>
            <a:r>
              <a:rPr lang="sl-SI" altLang="sl-SI" sz="2200" b="1" u="sng" dirty="0">
                <a:latin typeface="Calibri" pitchFamily="34" charset="0"/>
              </a:rPr>
              <a:t>intenzivno ukvarjajo s</a:t>
            </a:r>
            <a:r>
              <a:rPr lang="sl-SI" altLang="sl-SI" sz="2200" u="sng" dirty="0">
                <a:latin typeface="Calibri" pitchFamily="34" charset="0"/>
              </a:rPr>
              <a:t>  </a:t>
            </a:r>
            <a:r>
              <a:rPr lang="sl-SI" altLang="sl-SI" sz="2200" b="1" u="sng" dirty="0">
                <a:latin typeface="Calibri" pitchFamily="34" charset="0"/>
              </a:rPr>
              <a:t>športom</a:t>
            </a:r>
            <a:r>
              <a:rPr lang="sl-SI" altLang="sl-SI" sz="2200" b="1" dirty="0">
                <a:latin typeface="Calibri" pitchFamily="34" charset="0"/>
              </a:rPr>
              <a:t> </a:t>
            </a:r>
            <a:r>
              <a:rPr lang="sl-SI" altLang="sl-SI" sz="2200" dirty="0">
                <a:latin typeface="Calibri" pitchFamily="34" charset="0"/>
              </a:rPr>
              <a:t>in se želijo šolati </a:t>
            </a:r>
          </a:p>
          <a:p>
            <a:pPr marL="0" indent="0" eaLnBrk="1" hangingPunct="1">
              <a:lnSpc>
                <a:spcPct val="80000"/>
              </a:lnSpc>
              <a:buNone/>
              <a:defRPr/>
            </a:pPr>
            <a:r>
              <a:rPr lang="sl-SI" altLang="sl-SI" sz="2200" dirty="0">
                <a:latin typeface="Calibri" pitchFamily="34" charset="0"/>
              </a:rPr>
              <a:t>    na gimnaziji. </a:t>
            </a:r>
          </a:p>
          <a:p>
            <a:pPr eaLnBrk="1" hangingPunct="1">
              <a:lnSpc>
                <a:spcPct val="80000"/>
              </a:lnSpc>
              <a:buFont typeface="Wingdings" pitchFamily="2" charset="2"/>
              <a:buNone/>
              <a:defRPr/>
            </a:pPr>
            <a:endParaRPr lang="sl-SI" altLang="sl-SI" sz="2200" dirty="0">
              <a:latin typeface="Calibri" pitchFamily="34" charset="0"/>
            </a:endParaRPr>
          </a:p>
          <a:p>
            <a:pPr eaLnBrk="1" hangingPunct="1">
              <a:lnSpc>
                <a:spcPct val="80000"/>
              </a:lnSpc>
              <a:buFont typeface="Wingdings" pitchFamily="2" charset="2"/>
              <a:buNone/>
              <a:defRPr/>
            </a:pPr>
            <a:r>
              <a:rPr lang="sl-SI" altLang="sl-SI" sz="2200" dirty="0">
                <a:latin typeface="Calibri" pitchFamily="34" charset="0"/>
              </a:rPr>
              <a:t>     </a:t>
            </a:r>
            <a:r>
              <a:rPr lang="sl-SI" altLang="sl-SI" sz="2200" b="1" u="sng" dirty="0">
                <a:latin typeface="Calibri" pitchFamily="34" charset="0"/>
              </a:rPr>
              <a:t>Za vpis v športno gimnazijo je potrebno posredovati naslednja dokazila </a:t>
            </a:r>
            <a:r>
              <a:rPr lang="sl-SI" altLang="sl-SI" sz="1600" dirty="0">
                <a:latin typeface="Calibri" pitchFamily="34" charset="0"/>
              </a:rPr>
              <a:t>(bodite pozorni na informativnih dnevih):</a:t>
            </a:r>
            <a:endParaRPr lang="sl-SI" altLang="sl-SI" sz="1600" i="1" dirty="0">
              <a:latin typeface="Calibri" pitchFamily="34" charset="0"/>
            </a:endParaRPr>
          </a:p>
          <a:p>
            <a:pPr eaLnBrk="1" hangingPunct="1">
              <a:lnSpc>
                <a:spcPct val="80000"/>
              </a:lnSpc>
              <a:defRPr/>
            </a:pPr>
            <a:r>
              <a:rPr lang="sl-SI" altLang="sl-SI" sz="2200" b="1" i="1" dirty="0">
                <a:latin typeface="Calibri" pitchFamily="34" charset="0"/>
              </a:rPr>
              <a:t>Zdravniško potrdilo osebnega zdravnika</a:t>
            </a:r>
            <a:r>
              <a:rPr lang="sl-SI" altLang="sl-SI" sz="2200" dirty="0">
                <a:latin typeface="Calibri" pitchFamily="34" charset="0"/>
              </a:rPr>
              <a:t>, </a:t>
            </a:r>
            <a:r>
              <a:rPr lang="sl-SI" altLang="sl-SI" sz="2000" dirty="0">
                <a:latin typeface="Calibri" pitchFamily="34" charset="0"/>
              </a:rPr>
              <a:t>iz  katerega je razvidno,  da  je učenec sposoben prenašati večje napore.</a:t>
            </a:r>
          </a:p>
          <a:p>
            <a:pPr>
              <a:lnSpc>
                <a:spcPct val="90000"/>
              </a:lnSpc>
              <a:defRPr/>
            </a:pPr>
            <a:r>
              <a:rPr lang="sl-SI" altLang="sl-SI" sz="2000" dirty="0">
                <a:latin typeface="Calibri" pitchFamily="34" charset="0"/>
              </a:rPr>
              <a:t>Izpolnjen</a:t>
            </a:r>
            <a:r>
              <a:rPr lang="sl-SI" altLang="sl-SI" sz="2200" dirty="0">
                <a:latin typeface="Calibri" pitchFamily="34" charset="0"/>
              </a:rPr>
              <a:t> </a:t>
            </a:r>
            <a:r>
              <a:rPr lang="sl-SI" altLang="sl-SI" sz="2200" b="1" i="1" dirty="0">
                <a:latin typeface="Calibri" pitchFamily="34" charset="0"/>
              </a:rPr>
              <a:t>poseben</a:t>
            </a:r>
            <a:r>
              <a:rPr lang="sl-SI" altLang="sl-SI" sz="2200" dirty="0">
                <a:latin typeface="Calibri" pitchFamily="34" charset="0"/>
              </a:rPr>
              <a:t> </a:t>
            </a:r>
            <a:r>
              <a:rPr lang="sl-SI" altLang="sl-SI" sz="2200" b="1" i="1" dirty="0">
                <a:latin typeface="Calibri" pitchFamily="34" charset="0"/>
              </a:rPr>
              <a:t>obrazec, </a:t>
            </a:r>
            <a:r>
              <a:rPr lang="sl-SI" altLang="sl-SI" sz="2000" dirty="0">
                <a:latin typeface="Calibri" pitchFamily="34" charset="0"/>
              </a:rPr>
              <a:t>na katerem  nacionalna  panožna športna zveza potrdi, da je učenec pri njej registriran in da tekmuje ter po športnih dosežkih sodi v  športni oddelek.</a:t>
            </a:r>
          </a:p>
          <a:p>
            <a:pPr>
              <a:defRPr/>
            </a:pPr>
            <a:r>
              <a:rPr lang="sl-SI" altLang="sl-SI" sz="2000" dirty="0">
                <a:latin typeface="Calibri" pitchFamily="34" charset="0"/>
              </a:rPr>
              <a:t>Izpolnjen</a:t>
            </a:r>
            <a:r>
              <a:rPr lang="sl-SI" altLang="sl-SI" sz="2200" dirty="0">
                <a:latin typeface="Calibri" pitchFamily="34" charset="0"/>
              </a:rPr>
              <a:t> </a:t>
            </a:r>
            <a:r>
              <a:rPr lang="sl-SI" altLang="sl-SI" sz="2200" b="1" i="1" dirty="0">
                <a:latin typeface="Calibri" pitchFamily="34" charset="0"/>
              </a:rPr>
              <a:t>obrazec trenerja,</a:t>
            </a:r>
            <a:r>
              <a:rPr lang="sl-SI" altLang="sl-SI" sz="2200" dirty="0">
                <a:latin typeface="Calibri" pitchFamily="34" charset="0"/>
              </a:rPr>
              <a:t> </a:t>
            </a:r>
            <a:r>
              <a:rPr lang="sl-SI" altLang="sl-SI" sz="2000" dirty="0">
                <a:latin typeface="Calibri" pitchFamily="34" charset="0"/>
              </a:rPr>
              <a:t>na katerem so podatki o perspektivnosti športnika, o programu treniranja  in tekmovanj, o športnih ciljih in najboljših rezultatih.</a:t>
            </a:r>
          </a:p>
          <a:p>
            <a:pPr eaLnBrk="1" hangingPunct="1">
              <a:lnSpc>
                <a:spcPct val="80000"/>
              </a:lnSpc>
              <a:defRPr/>
            </a:pPr>
            <a:r>
              <a:rPr lang="sl-SI" altLang="sl-SI" sz="2200" b="1" i="1" dirty="0">
                <a:latin typeface="Calibri" pitchFamily="34" charset="0"/>
              </a:rPr>
              <a:t>Potrdilo olimpijskega komiteja</a:t>
            </a:r>
            <a:r>
              <a:rPr lang="sl-SI" altLang="sl-SI" sz="2200" dirty="0">
                <a:latin typeface="Calibri" pitchFamily="34" charset="0"/>
              </a:rPr>
              <a:t> </a:t>
            </a:r>
            <a:r>
              <a:rPr lang="sl-SI" altLang="sl-SI" sz="2000" dirty="0">
                <a:latin typeface="Calibri" pitchFamily="34" charset="0"/>
              </a:rPr>
              <a:t>Slovenije o dodelitvi in trajanju naziva, </a:t>
            </a:r>
          </a:p>
          <a:p>
            <a:pPr marL="0" indent="0" eaLnBrk="1" hangingPunct="1">
              <a:lnSpc>
                <a:spcPct val="80000"/>
              </a:lnSpc>
              <a:buNone/>
              <a:defRPr/>
            </a:pPr>
            <a:r>
              <a:rPr lang="sl-SI" altLang="sl-SI" sz="2000" dirty="0">
                <a:latin typeface="Calibri" pitchFamily="34" charset="0"/>
              </a:rPr>
              <a:t>    če ga učenec ima.</a:t>
            </a:r>
          </a:p>
        </p:txBody>
      </p:sp>
      <p:sp>
        <p:nvSpPr>
          <p:cNvPr id="2" name="Označba mesta številke diapozitiva 1"/>
          <p:cNvSpPr>
            <a:spLocks noGrp="1"/>
          </p:cNvSpPr>
          <p:nvPr>
            <p:ph type="sldNum" sz="quarter" idx="12"/>
          </p:nvPr>
        </p:nvSpPr>
        <p:spPr/>
        <p:txBody>
          <a:bodyPr/>
          <a:lstStyle/>
          <a:p>
            <a:fld id="{0CC9BC24-7E84-49A7-A907-75A0F38EB0F9}" type="slidenum">
              <a:rPr lang="sl-SI" smtClean="0"/>
              <a:t>22</a:t>
            </a:fld>
            <a:endParaRPr lang="sl-SI"/>
          </a:p>
        </p:txBody>
      </p:sp>
    </p:spTree>
    <p:extLst>
      <p:ext uri="{BB962C8B-B14F-4D97-AF65-F5344CB8AC3E}">
        <p14:creationId xmlns:p14="http://schemas.microsoft.com/office/powerpoint/2010/main" val="193134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1979612" y="549276"/>
            <a:ext cx="8229600" cy="6048375"/>
          </a:xfrm>
        </p:spPr>
        <p:txBody>
          <a:bodyPr/>
          <a:lstStyle/>
          <a:p>
            <a:pPr eaLnBrk="1" hangingPunct="1">
              <a:lnSpc>
                <a:spcPct val="80000"/>
              </a:lnSpc>
              <a:buFont typeface="Wingdings" pitchFamily="2" charset="2"/>
              <a:buNone/>
              <a:defRPr/>
            </a:pPr>
            <a:r>
              <a:rPr lang="sl-SI" altLang="sl-SI" sz="2300" b="1" dirty="0">
                <a:latin typeface="Calibri" pitchFamily="34" charset="0"/>
              </a:rPr>
              <a:t>3. </a:t>
            </a:r>
            <a:r>
              <a:rPr lang="sl-SI" altLang="sl-SI" sz="2900" b="1" dirty="0">
                <a:latin typeface="Calibri" pitchFamily="34" charset="0"/>
              </a:rPr>
              <a:t>KLASIČNA GIMNAZIJA</a:t>
            </a:r>
          </a:p>
          <a:p>
            <a:pPr>
              <a:lnSpc>
                <a:spcPct val="80000"/>
              </a:lnSpc>
              <a:defRPr/>
            </a:pPr>
            <a:r>
              <a:rPr lang="sl-SI" altLang="sl-SI" sz="2300" b="1" u="sng" dirty="0">
                <a:latin typeface="Calibri" pitchFamily="34" charset="0"/>
              </a:rPr>
              <a:t>Latinščina </a:t>
            </a:r>
            <a:r>
              <a:rPr lang="sl-SI" altLang="sl-SI" sz="2300" u="sng" dirty="0">
                <a:latin typeface="Calibri" pitchFamily="34" charset="0"/>
              </a:rPr>
              <a:t>je obvezna</a:t>
            </a:r>
            <a:r>
              <a:rPr lang="sl-SI" altLang="sl-SI" sz="2300" dirty="0">
                <a:latin typeface="Calibri" pitchFamily="34" charset="0"/>
              </a:rPr>
              <a:t>; </a:t>
            </a:r>
          </a:p>
          <a:p>
            <a:pPr>
              <a:lnSpc>
                <a:spcPct val="80000"/>
              </a:lnSpc>
              <a:defRPr/>
            </a:pPr>
            <a:r>
              <a:rPr lang="sl-SI" altLang="sl-SI" sz="2300" dirty="0">
                <a:latin typeface="Calibri" pitchFamily="34" charset="0"/>
              </a:rPr>
              <a:t>Kot drugi tuji jezik lahko dijaki poleg nemščine in francoščine izberejo </a:t>
            </a:r>
            <a:r>
              <a:rPr lang="sl-SI" altLang="sl-SI" sz="2300" b="1" u="sng" dirty="0">
                <a:latin typeface="Calibri" pitchFamily="34" charset="0"/>
              </a:rPr>
              <a:t>grščino</a:t>
            </a:r>
            <a:r>
              <a:rPr lang="sl-SI" altLang="sl-SI" sz="2300" b="1" dirty="0">
                <a:latin typeface="Calibri" pitchFamily="34" charset="0"/>
              </a:rPr>
              <a:t>.</a:t>
            </a:r>
            <a:endParaRPr lang="sl-SI" altLang="sl-SI" sz="2300" dirty="0">
              <a:latin typeface="Calibri" pitchFamily="34" charset="0"/>
            </a:endParaRPr>
          </a:p>
          <a:p>
            <a:pPr>
              <a:lnSpc>
                <a:spcPct val="80000"/>
              </a:lnSpc>
              <a:defRPr/>
            </a:pPr>
            <a:r>
              <a:rPr lang="sl-SI" altLang="sl-SI" sz="2300" dirty="0">
                <a:latin typeface="Calibri" pitchFamily="34" charset="0"/>
              </a:rPr>
              <a:t>Manj je naravoslovja, večji je poudarek na </a:t>
            </a:r>
            <a:r>
              <a:rPr lang="sl-SI" altLang="sl-SI" sz="2300" b="1" u="sng" dirty="0">
                <a:latin typeface="Calibri" pitchFamily="34" charset="0"/>
              </a:rPr>
              <a:t>humanističnih predmetih. </a:t>
            </a:r>
          </a:p>
          <a:p>
            <a:pPr>
              <a:lnSpc>
                <a:spcPct val="80000"/>
              </a:lnSpc>
              <a:defRPr/>
            </a:pPr>
            <a:r>
              <a:rPr lang="sl-SI" altLang="sl-SI" sz="2300" dirty="0">
                <a:latin typeface="Calibri" pitchFamily="34" charset="0"/>
              </a:rPr>
              <a:t>Omogoča </a:t>
            </a:r>
            <a:r>
              <a:rPr lang="sl-SI" altLang="sl-SI" sz="2300" b="1" u="sng" dirty="0">
                <a:latin typeface="Calibri" pitchFamily="34" charset="0"/>
              </a:rPr>
              <a:t>študij v vseh univerzitetnih programih</a:t>
            </a:r>
            <a:r>
              <a:rPr lang="sl-SI" altLang="sl-SI" sz="2300" dirty="0">
                <a:latin typeface="Calibri" pitchFamily="34" charset="0"/>
              </a:rPr>
              <a:t>, zlasti v </a:t>
            </a:r>
            <a:r>
              <a:rPr lang="sl-SI" altLang="sl-SI" sz="2300" b="1" dirty="0">
                <a:latin typeface="Calibri" pitchFamily="34" charset="0"/>
              </a:rPr>
              <a:t>humanističnih</a:t>
            </a:r>
            <a:r>
              <a:rPr lang="sl-SI" altLang="sl-SI" sz="2300" dirty="0">
                <a:latin typeface="Calibri" pitchFamily="34" charset="0"/>
              </a:rPr>
              <a:t> in  </a:t>
            </a:r>
            <a:r>
              <a:rPr lang="sl-SI" altLang="sl-SI" sz="2300" b="1" dirty="0">
                <a:latin typeface="Calibri" pitchFamily="34" charset="0"/>
              </a:rPr>
              <a:t>družboslovnih</a:t>
            </a:r>
            <a:r>
              <a:rPr lang="sl-SI" altLang="sl-SI" sz="2300" dirty="0">
                <a:latin typeface="Calibri" pitchFamily="34" charset="0"/>
              </a:rPr>
              <a:t> – je osnova za študij prava,  jezikoslovja, zgodovine, arheologije,  medicine, farmacije. </a:t>
            </a:r>
          </a:p>
          <a:p>
            <a:pPr>
              <a:lnSpc>
                <a:spcPct val="80000"/>
              </a:lnSpc>
              <a:defRPr/>
            </a:pPr>
            <a:endParaRPr lang="sl-SI" altLang="sl-SI" sz="2300" b="1" dirty="0">
              <a:latin typeface="Calibri" pitchFamily="34" charset="0"/>
            </a:endParaRPr>
          </a:p>
          <a:p>
            <a:pPr eaLnBrk="1" hangingPunct="1">
              <a:lnSpc>
                <a:spcPct val="80000"/>
              </a:lnSpc>
              <a:buFont typeface="Wingdings" pitchFamily="2" charset="2"/>
              <a:buNone/>
              <a:defRPr/>
            </a:pPr>
            <a:r>
              <a:rPr lang="sl-SI" altLang="sl-SI" sz="2300" b="1" dirty="0">
                <a:latin typeface="Calibri" pitchFamily="34" charset="0"/>
              </a:rPr>
              <a:t>4. </a:t>
            </a:r>
            <a:r>
              <a:rPr lang="sl-SI" altLang="sl-SI" sz="2900" b="1" dirty="0">
                <a:latin typeface="Calibri" pitchFamily="34" charset="0"/>
              </a:rPr>
              <a:t>TEHNIŠKA GIMNAZIJA</a:t>
            </a:r>
          </a:p>
          <a:p>
            <a:pPr>
              <a:lnSpc>
                <a:spcPct val="80000"/>
              </a:lnSpc>
              <a:defRPr/>
            </a:pPr>
            <a:r>
              <a:rPr lang="sl-SI" altLang="sl-SI" sz="2300" dirty="0">
                <a:latin typeface="Calibri" pitchFamily="34" charset="0"/>
              </a:rPr>
              <a:t>Namenjena je učencem, ki jih zanimajo </a:t>
            </a:r>
            <a:r>
              <a:rPr lang="sl-SI" altLang="sl-SI" sz="2300" b="1" u="sng" dirty="0">
                <a:latin typeface="Calibri" pitchFamily="34" charset="0"/>
              </a:rPr>
              <a:t>tehniške vede</a:t>
            </a:r>
            <a:r>
              <a:rPr lang="sl-SI" altLang="sl-SI" sz="2300" dirty="0">
                <a:latin typeface="Calibri" pitchFamily="34" charset="0"/>
              </a:rPr>
              <a:t>, kot so strojništvo, elektrotehnika,  računalništvo ali naravoslovje (biologija, kemija,  fizika) in nameravajo nadaljevati </a:t>
            </a:r>
            <a:r>
              <a:rPr lang="sl-SI" altLang="sl-SI" sz="2300" b="1" u="sng" dirty="0">
                <a:latin typeface="Calibri" pitchFamily="34" charset="0"/>
              </a:rPr>
              <a:t> šolanje na tehniškem področju</a:t>
            </a:r>
            <a:r>
              <a:rPr lang="sl-SI" altLang="sl-SI" sz="2300" dirty="0">
                <a:latin typeface="Calibri" pitchFamily="34" charset="0"/>
              </a:rPr>
              <a:t>.</a:t>
            </a:r>
          </a:p>
          <a:p>
            <a:pPr>
              <a:lnSpc>
                <a:spcPct val="80000"/>
              </a:lnSpc>
              <a:defRPr/>
            </a:pPr>
            <a:r>
              <a:rPr lang="sl-SI" altLang="sl-SI" sz="2300" dirty="0">
                <a:latin typeface="Calibri" pitchFamily="34" charset="0"/>
              </a:rPr>
              <a:t>Poleg </a:t>
            </a:r>
            <a:r>
              <a:rPr lang="sl-SI" altLang="sl-SI" sz="2300" b="1" u="sng" dirty="0">
                <a:latin typeface="Calibri" pitchFamily="34" charset="0"/>
              </a:rPr>
              <a:t>splošnih predmetov</a:t>
            </a:r>
            <a:r>
              <a:rPr lang="sl-SI" altLang="sl-SI" sz="2300" dirty="0">
                <a:latin typeface="Calibri" pitchFamily="34" charset="0"/>
              </a:rPr>
              <a:t> imajo še </a:t>
            </a:r>
            <a:r>
              <a:rPr lang="sl-SI" altLang="sl-SI" sz="2300" b="1" u="sng" dirty="0">
                <a:latin typeface="Calibri" pitchFamily="34" charset="0"/>
              </a:rPr>
              <a:t>strokovne predmete</a:t>
            </a:r>
            <a:r>
              <a:rPr lang="sl-SI" altLang="sl-SI" sz="2300" dirty="0">
                <a:latin typeface="Calibri" pitchFamily="34" charset="0"/>
              </a:rPr>
              <a:t> s področja tehnike, ki si jih dijak lahko izbere za maturo.</a:t>
            </a:r>
          </a:p>
        </p:txBody>
      </p:sp>
      <p:sp>
        <p:nvSpPr>
          <p:cNvPr id="2" name="Označba mesta številke diapozitiva 1"/>
          <p:cNvSpPr>
            <a:spLocks noGrp="1"/>
          </p:cNvSpPr>
          <p:nvPr>
            <p:ph type="sldNum" sz="quarter" idx="12"/>
          </p:nvPr>
        </p:nvSpPr>
        <p:spPr/>
        <p:txBody>
          <a:bodyPr/>
          <a:lstStyle/>
          <a:p>
            <a:fld id="{0CC9BC24-7E84-49A7-A907-75A0F38EB0F9}" type="slidenum">
              <a:rPr lang="sl-SI" smtClean="0"/>
              <a:t>23</a:t>
            </a:fld>
            <a:endParaRPr lang="sl-SI"/>
          </a:p>
        </p:txBody>
      </p:sp>
    </p:spTree>
    <p:extLst>
      <p:ext uri="{BB962C8B-B14F-4D97-AF65-F5344CB8AC3E}">
        <p14:creationId xmlns:p14="http://schemas.microsoft.com/office/powerpoint/2010/main" val="44101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1"/>
          </p:nvPr>
        </p:nvSpPr>
        <p:spPr>
          <a:xfrm>
            <a:off x="1979613" y="692151"/>
            <a:ext cx="8507413" cy="4465042"/>
          </a:xfrm>
        </p:spPr>
        <p:txBody>
          <a:bodyPr>
            <a:normAutofit lnSpcReduction="10000"/>
          </a:bodyPr>
          <a:lstStyle/>
          <a:p>
            <a:pPr eaLnBrk="1" hangingPunct="1">
              <a:buFont typeface="Wingdings" pitchFamily="2" charset="2"/>
              <a:buNone/>
              <a:defRPr/>
            </a:pPr>
            <a:r>
              <a:rPr lang="sl-SI" altLang="sl-SI" sz="2800" b="1" dirty="0">
                <a:latin typeface="Calibri" pitchFamily="34" charset="0"/>
              </a:rPr>
              <a:t>5. EKONOMSKA GIMNAZIJA</a:t>
            </a:r>
            <a:endParaRPr lang="sl-SI" altLang="sl-SI" sz="2800" dirty="0">
              <a:latin typeface="Calibri" pitchFamily="34" charset="0"/>
            </a:endParaRPr>
          </a:p>
          <a:p>
            <a:pPr marL="0" indent="0" eaLnBrk="1" hangingPunct="1">
              <a:buNone/>
              <a:defRPr/>
            </a:pPr>
            <a:r>
              <a:rPr lang="sl-SI" altLang="sl-SI" sz="2400" dirty="0">
                <a:latin typeface="Calibri" pitchFamily="34" charset="0"/>
              </a:rPr>
              <a:t>Namenjena je učencem, ki jih zanima </a:t>
            </a:r>
            <a:r>
              <a:rPr lang="sl-SI" altLang="sl-SI" sz="2400" b="1" dirty="0">
                <a:latin typeface="Calibri" pitchFamily="34" charset="0"/>
              </a:rPr>
              <a:t>ekonomija, podjetništvo.</a:t>
            </a:r>
          </a:p>
          <a:p>
            <a:pPr eaLnBrk="1" hangingPunct="1">
              <a:buFont typeface="Wingdings" pitchFamily="2" charset="2"/>
              <a:buNone/>
              <a:defRPr/>
            </a:pPr>
            <a:endParaRPr lang="sl-SI" altLang="sl-SI" sz="2400" b="1" dirty="0">
              <a:latin typeface="Calibri" pitchFamily="34" charset="0"/>
            </a:endParaRPr>
          </a:p>
          <a:p>
            <a:pPr eaLnBrk="1" hangingPunct="1">
              <a:buFont typeface="Wingdings" pitchFamily="2" charset="2"/>
              <a:buNone/>
              <a:defRPr/>
            </a:pPr>
            <a:r>
              <a:rPr lang="sl-SI" altLang="sl-SI" sz="2800" b="1" dirty="0">
                <a:latin typeface="Calibri" pitchFamily="34" charset="0"/>
              </a:rPr>
              <a:t>6. UMETNIŠKA  GIMNAZIJA</a:t>
            </a:r>
            <a:endParaRPr lang="sl-SI" altLang="sl-SI" sz="2800" dirty="0">
              <a:latin typeface="Calibri" pitchFamily="34" charset="0"/>
            </a:endParaRPr>
          </a:p>
          <a:p>
            <a:pPr marL="0" indent="0" eaLnBrk="1" hangingPunct="1">
              <a:buNone/>
              <a:defRPr/>
            </a:pPr>
            <a:r>
              <a:rPr lang="sl-SI" altLang="sl-SI" sz="2400" dirty="0">
                <a:latin typeface="Calibri" pitchFamily="34" charset="0"/>
              </a:rPr>
              <a:t>Namenjena je učencem, ki želijo svoje življenje  posvetiti </a:t>
            </a:r>
            <a:r>
              <a:rPr lang="sl-SI" altLang="sl-SI" sz="2400" b="1" u="sng" dirty="0">
                <a:latin typeface="Calibri" pitchFamily="34" charset="0"/>
              </a:rPr>
              <a:t>umetniškemu ustvarjanju</a:t>
            </a:r>
            <a:r>
              <a:rPr lang="sl-SI" altLang="sl-SI" sz="2400" dirty="0">
                <a:latin typeface="Calibri" pitchFamily="34" charset="0"/>
              </a:rPr>
              <a:t>. </a:t>
            </a:r>
          </a:p>
          <a:p>
            <a:pPr marL="0" indent="0" eaLnBrk="1" hangingPunct="1">
              <a:buNone/>
              <a:defRPr/>
            </a:pPr>
            <a:r>
              <a:rPr lang="sl-SI" altLang="sl-SI" sz="2400" dirty="0">
                <a:latin typeface="Calibri" pitchFamily="34" charset="0"/>
              </a:rPr>
              <a:t>Omogoča izobraževanje na </a:t>
            </a:r>
            <a:r>
              <a:rPr lang="sl-SI" altLang="sl-SI" sz="2400" b="1" u="sng" dirty="0">
                <a:latin typeface="Calibri" pitchFamily="34" charset="0"/>
              </a:rPr>
              <a:t>štirih smereh</a:t>
            </a:r>
            <a:r>
              <a:rPr lang="sl-SI" altLang="sl-SI" sz="2400" dirty="0">
                <a:latin typeface="Calibri" pitchFamily="34" charset="0"/>
              </a:rPr>
              <a:t>:  glasbena, plesna, likovna, gledališče in film. </a:t>
            </a:r>
            <a:r>
              <a:rPr lang="sl-SI" altLang="sl-SI" sz="2400" dirty="0">
                <a:solidFill>
                  <a:srgbClr val="FFFFFF"/>
                </a:solidFill>
                <a:latin typeface="Calibri" pitchFamily="34" charset="0"/>
              </a:rPr>
              <a:t>mer gledališče in film. </a:t>
            </a:r>
          </a:p>
          <a:p>
            <a:pPr marL="0" indent="0" eaLnBrk="1" hangingPunct="1">
              <a:buNone/>
              <a:defRPr/>
            </a:pPr>
            <a:r>
              <a:rPr lang="sl-SI" altLang="sl-SI" sz="2400" dirty="0">
                <a:latin typeface="Calibri" pitchFamily="34" charset="0"/>
              </a:rPr>
              <a:t>Pogoj za vpis je uspešno </a:t>
            </a:r>
            <a:r>
              <a:rPr lang="sl-SI" altLang="sl-SI" sz="2400" b="1" dirty="0">
                <a:latin typeface="Calibri" pitchFamily="34" charset="0"/>
              </a:rPr>
              <a:t>opravljen preizkus</a:t>
            </a:r>
            <a:r>
              <a:rPr lang="sl-SI" altLang="sl-SI" sz="2400" dirty="0">
                <a:latin typeface="Calibri" pitchFamily="34" charset="0"/>
              </a:rPr>
              <a:t>; podrobne informacije v razpisu. </a:t>
            </a:r>
          </a:p>
        </p:txBody>
      </p:sp>
      <p:pic>
        <p:nvPicPr>
          <p:cNvPr id="4100" name="Picture 4" descr="Projektni dan – dan odprtih vrat na Gimnaziji Jesenice | Gimnazija Jesenic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0800000" flipV="1">
            <a:off x="5230316" y="4653136"/>
            <a:ext cx="3100993" cy="2068339"/>
          </a:xfrm>
          <a:prstGeom prst="rect">
            <a:avLst/>
          </a:prstGeom>
          <a:noFill/>
          <a:extLst>
            <a:ext uri="{909E8E84-426E-40DD-AFC4-6F175D3DCCD1}">
              <a14:hiddenFill xmlns:a14="http://schemas.microsoft.com/office/drawing/2010/main">
                <a:solidFill>
                  <a:srgbClr val="FFFFFF"/>
                </a:solidFill>
              </a14:hiddenFill>
            </a:ext>
          </a:extLst>
        </p:spPr>
      </p:pic>
      <p:sp>
        <p:nvSpPr>
          <p:cNvPr id="2" name="Označba mesta številke diapozitiva 1"/>
          <p:cNvSpPr>
            <a:spLocks noGrp="1"/>
          </p:cNvSpPr>
          <p:nvPr>
            <p:ph type="sldNum" sz="quarter" idx="12"/>
          </p:nvPr>
        </p:nvSpPr>
        <p:spPr/>
        <p:txBody>
          <a:bodyPr/>
          <a:lstStyle/>
          <a:p>
            <a:fld id="{0CC9BC24-7E84-49A7-A907-75A0F38EB0F9}" type="slidenum">
              <a:rPr lang="sl-SI" smtClean="0"/>
              <a:t>24</a:t>
            </a:fld>
            <a:endParaRPr lang="sl-SI"/>
          </a:p>
        </p:txBody>
      </p:sp>
    </p:spTree>
    <p:extLst>
      <p:ext uri="{BB962C8B-B14F-4D97-AF65-F5344CB8AC3E}">
        <p14:creationId xmlns:p14="http://schemas.microsoft.com/office/powerpoint/2010/main" val="394922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90725" y="188913"/>
            <a:ext cx="8229600" cy="1143000"/>
          </a:xfrm>
          <a:solidFill>
            <a:srgbClr val="FFCC99"/>
          </a:solidFill>
        </p:spPr>
        <p:txBody>
          <a:bodyPr/>
          <a:lstStyle/>
          <a:p>
            <a:pPr eaLnBrk="1" hangingPunct="1">
              <a:defRPr/>
            </a:pPr>
            <a:r>
              <a:rPr lang="sl-SI" sz="3200" b="1" dirty="0">
                <a:solidFill>
                  <a:schemeClr val="bg1"/>
                </a:solidFill>
                <a:latin typeface="Calibri" pitchFamily="34" charset="0"/>
              </a:rPr>
              <a:t>IZVAJANJE PROGRAMOV V VAJENIŠKI OBLIKI</a:t>
            </a:r>
          </a:p>
        </p:txBody>
      </p:sp>
      <p:sp>
        <p:nvSpPr>
          <p:cNvPr id="3" name="Ograda vsebine 2"/>
          <p:cNvSpPr>
            <a:spLocks noGrp="1"/>
          </p:cNvSpPr>
          <p:nvPr>
            <p:ph idx="1"/>
          </p:nvPr>
        </p:nvSpPr>
        <p:spPr>
          <a:xfrm>
            <a:off x="1630362" y="1412876"/>
            <a:ext cx="7560394" cy="4924425"/>
          </a:xfrm>
        </p:spPr>
        <p:txBody>
          <a:bodyPr>
            <a:normAutofit fontScale="92500" lnSpcReduction="10000"/>
          </a:bodyPr>
          <a:lstStyle/>
          <a:p>
            <a:pPr marL="0" indent="0">
              <a:buNone/>
              <a:defRPr/>
            </a:pPr>
            <a:r>
              <a:rPr lang="sl-SI" sz="2300" b="1" dirty="0">
                <a:solidFill>
                  <a:schemeClr val="accent2">
                    <a:lumMod val="75000"/>
                  </a:schemeClr>
                </a:solidFill>
                <a:latin typeface="Calibri" pitchFamily="34" charset="0"/>
              </a:rPr>
              <a:t>Programi: </a:t>
            </a:r>
          </a:p>
          <a:p>
            <a:pPr>
              <a:buFont typeface="Arial" pitchFamily="34" charset="0"/>
              <a:buChar char="•"/>
              <a:defRPr/>
            </a:pPr>
            <a:r>
              <a:rPr lang="sl-SI" sz="2800" b="1" dirty="0">
                <a:solidFill>
                  <a:schemeClr val="accent2">
                    <a:lumMod val="75000"/>
                  </a:schemeClr>
                </a:solidFill>
                <a:latin typeface="Calibri" pitchFamily="34" charset="0"/>
              </a:rPr>
              <a:t>MIZAR</a:t>
            </a:r>
            <a:r>
              <a:rPr lang="sl-SI" sz="2800" dirty="0">
                <a:solidFill>
                  <a:schemeClr val="accent2">
                    <a:lumMod val="75000"/>
                  </a:schemeClr>
                </a:solidFill>
                <a:latin typeface="Calibri" pitchFamily="34" charset="0"/>
              </a:rPr>
              <a:t> </a:t>
            </a:r>
          </a:p>
          <a:p>
            <a:pPr>
              <a:buFont typeface="Arial" pitchFamily="34" charset="0"/>
              <a:buChar char="•"/>
              <a:defRPr/>
            </a:pPr>
            <a:r>
              <a:rPr lang="sl-SI" sz="2800" b="1" dirty="0">
                <a:solidFill>
                  <a:schemeClr val="accent2">
                    <a:lumMod val="75000"/>
                  </a:schemeClr>
                </a:solidFill>
                <a:latin typeface="Calibri" pitchFamily="34" charset="0"/>
              </a:rPr>
              <a:t>KAMNOSEK</a:t>
            </a:r>
            <a:r>
              <a:rPr lang="sl-SI" sz="2800" dirty="0">
                <a:solidFill>
                  <a:schemeClr val="accent2">
                    <a:lumMod val="75000"/>
                  </a:schemeClr>
                </a:solidFill>
                <a:latin typeface="Calibri" pitchFamily="34" charset="0"/>
              </a:rPr>
              <a:t> </a:t>
            </a:r>
          </a:p>
          <a:p>
            <a:pPr>
              <a:buFont typeface="Arial" pitchFamily="34" charset="0"/>
              <a:buChar char="•"/>
              <a:defRPr/>
            </a:pPr>
            <a:r>
              <a:rPr lang="sl-SI" sz="2800" b="1" dirty="0">
                <a:solidFill>
                  <a:schemeClr val="accent2">
                    <a:lumMod val="75000"/>
                  </a:schemeClr>
                </a:solidFill>
                <a:latin typeface="Calibri" pitchFamily="34" charset="0"/>
              </a:rPr>
              <a:t>OBLIKOVALEC KOVIN – ORODJAR</a:t>
            </a:r>
            <a:endParaRPr lang="sl-SI" sz="2800" dirty="0">
              <a:solidFill>
                <a:schemeClr val="accent2">
                  <a:lumMod val="75000"/>
                </a:schemeClr>
              </a:solidFill>
              <a:latin typeface="Calibri" pitchFamily="34" charset="0"/>
            </a:endParaRPr>
          </a:p>
          <a:p>
            <a:pPr>
              <a:buFont typeface="Arial" pitchFamily="34" charset="0"/>
              <a:buChar char="•"/>
              <a:defRPr/>
            </a:pPr>
            <a:r>
              <a:rPr lang="sl-SI" sz="2800" b="1" dirty="0">
                <a:solidFill>
                  <a:schemeClr val="accent2">
                    <a:lumMod val="75000"/>
                  </a:schemeClr>
                </a:solidFill>
                <a:latin typeface="Calibri" pitchFamily="34" charset="0"/>
              </a:rPr>
              <a:t>GASTRONOMSKE IN HOTELIRSKE STORITVE</a:t>
            </a:r>
            <a:r>
              <a:rPr lang="sl-SI" sz="2800" dirty="0">
                <a:solidFill>
                  <a:schemeClr val="accent2">
                    <a:lumMod val="75000"/>
                  </a:schemeClr>
                </a:solidFill>
                <a:latin typeface="Calibri" pitchFamily="34" charset="0"/>
              </a:rPr>
              <a:t> </a:t>
            </a:r>
          </a:p>
          <a:p>
            <a:pPr>
              <a:buFont typeface="Arial" pitchFamily="34" charset="0"/>
              <a:buChar char="•"/>
              <a:defRPr/>
            </a:pPr>
            <a:r>
              <a:rPr lang="sl-SI" sz="2800" b="1" dirty="0">
                <a:solidFill>
                  <a:schemeClr val="accent2">
                    <a:lumMod val="75000"/>
                  </a:schemeClr>
                </a:solidFill>
                <a:latin typeface="Calibri" pitchFamily="34" charset="0"/>
              </a:rPr>
              <a:t>STEKLAR</a:t>
            </a:r>
            <a:r>
              <a:rPr lang="sl-SI" sz="2800" dirty="0">
                <a:solidFill>
                  <a:schemeClr val="accent2">
                    <a:lumMod val="75000"/>
                  </a:schemeClr>
                </a:solidFill>
                <a:latin typeface="Calibri" pitchFamily="34" charset="0"/>
              </a:rPr>
              <a:t> </a:t>
            </a:r>
            <a:r>
              <a:rPr lang="sl-SI" sz="2000" dirty="0">
                <a:latin typeface="Calibri" pitchFamily="34" charset="0"/>
              </a:rPr>
              <a:t>(Šolski center Rogaška Slatina)</a:t>
            </a:r>
          </a:p>
          <a:p>
            <a:pPr>
              <a:buFont typeface="Arial" pitchFamily="34" charset="0"/>
              <a:buChar char="•"/>
              <a:defRPr/>
            </a:pPr>
            <a:r>
              <a:rPr lang="sl-SI" sz="2800" b="1" dirty="0">
                <a:solidFill>
                  <a:schemeClr val="accent2">
                    <a:lumMod val="75000"/>
                  </a:schemeClr>
                </a:solidFill>
                <a:latin typeface="Calibri" pitchFamily="34" charset="0"/>
              </a:rPr>
              <a:t>PAPIRNIČAR</a:t>
            </a:r>
            <a:r>
              <a:rPr lang="sl-SI" sz="2800" dirty="0">
                <a:latin typeface="Calibri" pitchFamily="34" charset="0"/>
              </a:rPr>
              <a:t> </a:t>
            </a:r>
            <a:r>
              <a:rPr lang="sl-SI" sz="2000" dirty="0">
                <a:latin typeface="Calibri" pitchFamily="34" charset="0"/>
              </a:rPr>
              <a:t>(Srednja poklicna in strokovna šola Bežigrad)</a:t>
            </a:r>
          </a:p>
          <a:p>
            <a:pPr>
              <a:buFont typeface="Arial" pitchFamily="34" charset="0"/>
              <a:buChar char="•"/>
              <a:defRPr/>
            </a:pPr>
            <a:r>
              <a:rPr lang="sl-SI" sz="2800" b="1" dirty="0">
                <a:solidFill>
                  <a:schemeClr val="accent2">
                    <a:lumMod val="75000"/>
                  </a:schemeClr>
                </a:solidFill>
                <a:latin typeface="Calibri" pitchFamily="34" charset="0"/>
              </a:rPr>
              <a:t>SLIKOPLESKAR – ČRKOPLESKAR </a:t>
            </a:r>
            <a:r>
              <a:rPr lang="sl-SI" sz="2000" dirty="0">
                <a:latin typeface="Calibri" pitchFamily="34" charset="0"/>
              </a:rPr>
              <a:t>(Šolski center Kranj,…)</a:t>
            </a:r>
          </a:p>
          <a:p>
            <a:pPr>
              <a:defRPr/>
            </a:pPr>
            <a:r>
              <a:rPr lang="sl-SI" sz="2800" b="1" dirty="0">
                <a:solidFill>
                  <a:schemeClr val="accent2">
                    <a:lumMod val="75000"/>
                  </a:schemeClr>
                </a:solidFill>
                <a:latin typeface="Calibri" pitchFamily="34" charset="0"/>
              </a:rPr>
              <a:t>ELEKTRIKAR </a:t>
            </a:r>
            <a:r>
              <a:rPr lang="sl-SI" sz="2000" dirty="0">
                <a:latin typeface="Calibri" pitchFamily="34" charset="0"/>
              </a:rPr>
              <a:t>(Šolski center Kranj)</a:t>
            </a:r>
          </a:p>
          <a:p>
            <a:pPr>
              <a:defRPr/>
            </a:pPr>
            <a:r>
              <a:rPr lang="sl-SI" sz="2800" b="1" dirty="0">
                <a:solidFill>
                  <a:schemeClr val="accent2">
                    <a:lumMod val="75000"/>
                  </a:schemeClr>
                </a:solidFill>
                <a:latin typeface="Calibri" pitchFamily="34" charset="0"/>
              </a:rPr>
              <a:t>STROJNI MEHANIK</a:t>
            </a:r>
            <a:r>
              <a:rPr lang="sl-SI" sz="2800" dirty="0">
                <a:solidFill>
                  <a:schemeClr val="accent2">
                    <a:lumMod val="75000"/>
                  </a:schemeClr>
                </a:solidFill>
                <a:latin typeface="Calibri" pitchFamily="34" charset="0"/>
              </a:rPr>
              <a:t> </a:t>
            </a:r>
            <a:r>
              <a:rPr lang="sl-SI" sz="2000" dirty="0">
                <a:latin typeface="Calibri" pitchFamily="34" charset="0"/>
              </a:rPr>
              <a:t>(Šolski center Škofja Loka,…)</a:t>
            </a:r>
          </a:p>
          <a:p>
            <a:pPr marL="0" indent="0">
              <a:buNone/>
              <a:defRPr/>
            </a:pPr>
            <a:endParaRPr lang="sl-SI" sz="2300" dirty="0">
              <a:latin typeface="Calibri" pitchFamily="34" charset="0"/>
            </a:endParaRPr>
          </a:p>
          <a:p>
            <a:pPr marL="0" indent="0">
              <a:buNone/>
              <a:defRPr/>
            </a:pPr>
            <a:endParaRPr lang="sl-SI" sz="2300" dirty="0">
              <a:latin typeface="Calibri" pitchFamily="34" charset="0"/>
            </a:endParaRPr>
          </a:p>
        </p:txBody>
      </p:sp>
      <p:pic>
        <p:nvPicPr>
          <p:cNvPr id="5122" name="Picture 2" descr="Svet24.si - Dober kamnosek je že pol kiparj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0716" y="1420764"/>
            <a:ext cx="3172304" cy="2113558"/>
          </a:xfrm>
          <a:prstGeom prst="rect">
            <a:avLst/>
          </a:prstGeom>
          <a:noFill/>
          <a:extLst>
            <a:ext uri="{909E8E84-426E-40DD-AFC4-6F175D3DCCD1}">
              <a14:hiddenFill xmlns:a14="http://schemas.microsoft.com/office/drawing/2010/main">
                <a:solidFill>
                  <a:srgbClr val="FFFFFF"/>
                </a:solidFill>
              </a14:hiddenFill>
            </a:ext>
          </a:extLst>
        </p:spPr>
      </p:pic>
      <p:sp>
        <p:nvSpPr>
          <p:cNvPr id="4" name="Označba mesta številke diapozitiva 3"/>
          <p:cNvSpPr>
            <a:spLocks noGrp="1"/>
          </p:cNvSpPr>
          <p:nvPr>
            <p:ph type="sldNum" sz="quarter" idx="12"/>
          </p:nvPr>
        </p:nvSpPr>
        <p:spPr/>
        <p:txBody>
          <a:bodyPr/>
          <a:lstStyle/>
          <a:p>
            <a:fld id="{0CC9BC24-7E84-49A7-A907-75A0F38EB0F9}" type="slidenum">
              <a:rPr lang="sl-SI" smtClean="0"/>
              <a:t>25</a:t>
            </a:fld>
            <a:endParaRPr lang="sl-SI"/>
          </a:p>
        </p:txBody>
      </p:sp>
    </p:spTree>
    <p:extLst>
      <p:ext uri="{BB962C8B-B14F-4D97-AF65-F5344CB8AC3E}">
        <p14:creationId xmlns:p14="http://schemas.microsoft.com/office/powerpoint/2010/main" val="312218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36701" y="188914"/>
            <a:ext cx="8929687" cy="719137"/>
          </a:xfrm>
        </p:spPr>
        <p:txBody>
          <a:bodyPr>
            <a:normAutofit fontScale="90000"/>
          </a:bodyPr>
          <a:lstStyle/>
          <a:p>
            <a:pPr>
              <a:defRPr/>
            </a:pPr>
            <a:r>
              <a:rPr lang="sl-SI" dirty="0"/>
              <a:t>VAJENIŠKA OBLIKA</a:t>
            </a:r>
          </a:p>
        </p:txBody>
      </p:sp>
      <p:sp>
        <p:nvSpPr>
          <p:cNvPr id="3" name="Ograda vsebine 2"/>
          <p:cNvSpPr>
            <a:spLocks noGrp="1"/>
          </p:cNvSpPr>
          <p:nvPr>
            <p:ph idx="1"/>
          </p:nvPr>
        </p:nvSpPr>
        <p:spPr>
          <a:xfrm>
            <a:off x="1701801" y="1196976"/>
            <a:ext cx="8785225" cy="4530725"/>
          </a:xfrm>
        </p:spPr>
        <p:txBody>
          <a:bodyPr>
            <a:normAutofit fontScale="92500"/>
          </a:bodyPr>
          <a:lstStyle/>
          <a:p>
            <a:pPr lvl="1">
              <a:defRPr/>
            </a:pPr>
            <a:r>
              <a:rPr lang="sl-SI" sz="2400" dirty="0"/>
              <a:t>program se izvaja v šolski in vajeniški obliki (</a:t>
            </a:r>
            <a:r>
              <a:rPr lang="sl-SI" sz="2400" b="1" dirty="0">
                <a:solidFill>
                  <a:schemeClr val="accent2">
                    <a:lumMod val="75000"/>
                  </a:schemeClr>
                </a:solidFill>
              </a:rPr>
              <a:t>obe obliki enakovredni,</a:t>
            </a:r>
            <a:r>
              <a:rPr lang="sl-SI" sz="2400" dirty="0"/>
              <a:t> enaka izobrazba, enake možnosti za nadaljevanje),</a:t>
            </a:r>
          </a:p>
          <a:p>
            <a:pPr lvl="1">
              <a:defRPr/>
            </a:pPr>
            <a:r>
              <a:rPr lang="sl-SI" sz="2400" b="1" dirty="0"/>
              <a:t>polovica programa </a:t>
            </a:r>
            <a:r>
              <a:rPr lang="sl-SI" sz="2400" dirty="0"/>
              <a:t>izvede </a:t>
            </a:r>
            <a:r>
              <a:rPr lang="sl-SI" sz="2400" dirty="0">
                <a:solidFill>
                  <a:schemeClr val="accent2">
                    <a:lumMod val="75000"/>
                  </a:schemeClr>
                </a:solidFill>
              </a:rPr>
              <a:t>kot PUD </a:t>
            </a:r>
            <a:r>
              <a:rPr lang="sl-SI" sz="2400" b="1" dirty="0">
                <a:solidFill>
                  <a:schemeClr val="accent2">
                    <a:lumMod val="75000"/>
                  </a:schemeClr>
                </a:solidFill>
              </a:rPr>
              <a:t>pri delodajalcu </a:t>
            </a:r>
            <a:r>
              <a:rPr lang="sl-SI" sz="2200" i="1" dirty="0"/>
              <a:t>(okvirno 56 tednov v treh letih),</a:t>
            </a:r>
          </a:p>
          <a:p>
            <a:pPr lvl="1">
              <a:defRPr/>
            </a:pPr>
            <a:r>
              <a:rPr lang="sl-SI" sz="2400" dirty="0"/>
              <a:t>prednost vajeniške oblike</a:t>
            </a:r>
            <a:r>
              <a:rPr lang="sl-SI" sz="2400" b="1" dirty="0"/>
              <a:t>: </a:t>
            </a:r>
            <a:r>
              <a:rPr lang="sl-SI" sz="2400" b="1" dirty="0">
                <a:solidFill>
                  <a:schemeClr val="accent2">
                    <a:lumMod val="75000"/>
                  </a:schemeClr>
                </a:solidFill>
              </a:rPr>
              <a:t>zgodnejši stik z delodajalcem</a:t>
            </a:r>
            <a:r>
              <a:rPr lang="sl-SI" sz="2400" dirty="0"/>
              <a:t>, več praktičnih izkušenj, večja možnost za zaposlitev,</a:t>
            </a:r>
          </a:p>
          <a:p>
            <a:pPr lvl="1">
              <a:defRPr/>
            </a:pPr>
            <a:r>
              <a:rPr lang="sl-SI" sz="2400" dirty="0"/>
              <a:t>vajeniška nagrada </a:t>
            </a:r>
            <a:r>
              <a:rPr lang="sl-SI" sz="2200" i="1" dirty="0"/>
              <a:t>(250 EUR v 1. l., 300 EUR v 2. l. in 400 evrov v 3. l. mesečno),</a:t>
            </a:r>
          </a:p>
          <a:p>
            <a:pPr lvl="1">
              <a:buFontTx/>
              <a:buChar char="-"/>
              <a:defRPr/>
            </a:pPr>
            <a:r>
              <a:rPr lang="sl-SI" sz="2400" dirty="0"/>
              <a:t>kandidati z vajeniško pogodbo </a:t>
            </a:r>
            <a:r>
              <a:rPr lang="sl-SI" sz="2400" b="1" dirty="0">
                <a:solidFill>
                  <a:schemeClr val="accent2">
                    <a:lumMod val="75000"/>
                  </a:schemeClr>
                </a:solidFill>
              </a:rPr>
              <a:t>izvzeti iz izbirnega postopka</a:t>
            </a:r>
            <a:r>
              <a:rPr lang="sl-SI" sz="2400" b="1" dirty="0">
                <a:solidFill>
                  <a:srgbClr val="FFFF00"/>
                </a:solidFill>
              </a:rPr>
              <a:t>.</a:t>
            </a:r>
          </a:p>
          <a:p>
            <a:pPr lvl="1">
              <a:buFontTx/>
              <a:buChar char="-"/>
              <a:defRPr/>
            </a:pPr>
            <a:r>
              <a:rPr lang="sl-SI" sz="2400" dirty="0"/>
              <a:t>Seznam delodajalcev, ki ponujajo  vajeniška učna mesta so na spletni strani MIZŠ</a:t>
            </a:r>
          </a:p>
          <a:p>
            <a:pPr marL="0" indent="0">
              <a:buNone/>
              <a:defRPr/>
            </a:pPr>
            <a:endParaRPr lang="sl-SI" sz="2400" dirty="0"/>
          </a:p>
        </p:txBody>
      </p:sp>
      <p:sp>
        <p:nvSpPr>
          <p:cNvPr id="4" name="Označba mesta številke diapozitiva 3"/>
          <p:cNvSpPr>
            <a:spLocks noGrp="1"/>
          </p:cNvSpPr>
          <p:nvPr>
            <p:ph type="sldNum" sz="quarter" idx="12"/>
          </p:nvPr>
        </p:nvSpPr>
        <p:spPr/>
        <p:txBody>
          <a:bodyPr/>
          <a:lstStyle/>
          <a:p>
            <a:fld id="{0CC9BC24-7E84-49A7-A907-75A0F38EB0F9}" type="slidenum">
              <a:rPr lang="sl-SI" smtClean="0"/>
              <a:t>26</a:t>
            </a:fld>
            <a:endParaRPr lang="sl-SI"/>
          </a:p>
        </p:txBody>
      </p:sp>
    </p:spTree>
    <p:extLst>
      <p:ext uri="{BB962C8B-B14F-4D97-AF65-F5344CB8AC3E}">
        <p14:creationId xmlns:p14="http://schemas.microsoft.com/office/powerpoint/2010/main" val="38888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61964" y="476672"/>
            <a:ext cx="9601200" cy="959768"/>
          </a:xfrm>
        </p:spPr>
        <p:txBody>
          <a:bodyPr rtlCol="0">
            <a:normAutofit/>
          </a:bodyPr>
          <a:lstStyle/>
          <a:p>
            <a:pPr>
              <a:defRPr/>
            </a:pPr>
            <a:r>
              <a:rPr lang="sl-SI" b="1" dirty="0">
                <a:solidFill>
                  <a:schemeClr val="accent1">
                    <a:lumMod val="75000"/>
                  </a:schemeClr>
                </a:solidFill>
                <a:effectLst>
                  <a:outerShdw blurRad="38100" dist="38100" dir="2700000" algn="tl">
                    <a:srgbClr val="000000">
                      <a:alpha val="43137"/>
                    </a:srgbClr>
                  </a:outerShdw>
                </a:effectLst>
                <a:latin typeface="Calibri" pitchFamily="34" charset="0"/>
                <a:ea typeface="Trebuchet MS" pitchFamily="34" charset="0"/>
                <a:cs typeface="Trebuchet MS" pitchFamily="34" charset="0"/>
              </a:rPr>
              <a:t>POMEMBNI</a:t>
            </a:r>
            <a:r>
              <a:rPr lang="sl-SI" b="1" dirty="0">
                <a:solidFill>
                  <a:schemeClr val="tx1">
                    <a:lumMod val="90000"/>
                    <a:lumOff val="10000"/>
                  </a:schemeClr>
                </a:solidFill>
                <a:effectLst>
                  <a:outerShdw blurRad="38100" dist="38100" dir="2700000" algn="tl">
                    <a:srgbClr val="000000">
                      <a:alpha val="43137"/>
                    </a:srgbClr>
                  </a:outerShdw>
                </a:effectLst>
                <a:latin typeface="Calibri" pitchFamily="34" charset="0"/>
                <a:ea typeface="Trebuchet MS" pitchFamily="34" charset="0"/>
                <a:cs typeface="Trebuchet MS" pitchFamily="34" charset="0"/>
              </a:rPr>
              <a:t> </a:t>
            </a:r>
            <a:r>
              <a:rPr lang="sl-SI" b="1" dirty="0">
                <a:solidFill>
                  <a:schemeClr val="accent1">
                    <a:lumMod val="75000"/>
                  </a:schemeClr>
                </a:solidFill>
                <a:effectLst>
                  <a:outerShdw blurRad="38100" dist="38100" dir="2700000" algn="tl">
                    <a:srgbClr val="000000">
                      <a:alpha val="43137"/>
                    </a:srgbClr>
                  </a:outerShdw>
                </a:effectLst>
                <a:latin typeface="Calibri" pitchFamily="34" charset="0"/>
                <a:ea typeface="Trebuchet MS" pitchFamily="34" charset="0"/>
                <a:cs typeface="Trebuchet MS" pitchFamily="34" charset="0"/>
              </a:rPr>
              <a:t>DATUMI</a:t>
            </a:r>
          </a:p>
        </p:txBody>
      </p:sp>
      <p:sp>
        <p:nvSpPr>
          <p:cNvPr id="29699" name="Rectangle 3"/>
          <p:cNvSpPr>
            <a:spLocks noGrp="1" noChangeArrowheads="1"/>
          </p:cNvSpPr>
          <p:nvPr>
            <p:ph idx="1"/>
          </p:nvPr>
        </p:nvSpPr>
        <p:spPr>
          <a:xfrm>
            <a:off x="1773932" y="1628800"/>
            <a:ext cx="9576543" cy="5688632"/>
          </a:xfrm>
        </p:spPr>
        <p:txBody>
          <a:bodyPr>
            <a:normAutofit/>
          </a:bodyPr>
          <a:lstStyle/>
          <a:p>
            <a:pPr eaLnBrk="1" hangingPunct="1">
              <a:lnSpc>
                <a:spcPct val="90000"/>
              </a:lnSpc>
              <a:buFont typeface="Wingdings" panose="05000000000000000000" pitchFamily="2" charset="2"/>
              <a:buChar char="Ø"/>
            </a:pPr>
            <a:r>
              <a:rPr lang="sl-SI" altLang="sl-SI" sz="2800" b="1" dirty="0">
                <a:solidFill>
                  <a:schemeClr val="accent1">
                    <a:lumMod val="50000"/>
                  </a:schemeClr>
                </a:solidFill>
                <a:latin typeface="Calibri" panose="020F0502020204030204" pitchFamily="34" charset="0"/>
                <a:sym typeface="Wingdings 3" panose="05040102010807070707" pitchFamily="18" charset="2"/>
              </a:rPr>
              <a:t>dnevi odprtih vrat na srednjih šolah</a:t>
            </a:r>
          </a:p>
          <a:p>
            <a:pPr eaLnBrk="1" hangingPunct="1">
              <a:lnSpc>
                <a:spcPct val="90000"/>
              </a:lnSpc>
              <a:buFont typeface="Wingdings" panose="05000000000000000000" pitchFamily="2" charset="2"/>
              <a:buChar char="Ø"/>
            </a:pPr>
            <a:r>
              <a:rPr lang="sl-SI" altLang="sl-SI" sz="2800" b="1" dirty="0">
                <a:solidFill>
                  <a:schemeClr val="accent1">
                    <a:lumMod val="50000"/>
                  </a:schemeClr>
                </a:solidFill>
                <a:latin typeface="Calibri" panose="020F0502020204030204" pitchFamily="34" charset="0"/>
                <a:sym typeface="Wingdings 3" panose="05040102010807070707" pitchFamily="18" charset="2"/>
              </a:rPr>
              <a:t>19. in 20. januar - </a:t>
            </a:r>
            <a:r>
              <a:rPr lang="sl-SI" altLang="sl-SI" sz="2800" b="1" dirty="0" err="1">
                <a:solidFill>
                  <a:schemeClr val="accent1">
                    <a:lumMod val="50000"/>
                  </a:schemeClr>
                </a:solidFill>
                <a:latin typeface="Calibri" panose="020F0502020204030204" pitchFamily="34" charset="0"/>
                <a:sym typeface="Wingdings 3" panose="05040102010807070707" pitchFamily="18" charset="2"/>
              </a:rPr>
              <a:t>Informativa</a:t>
            </a:r>
            <a:r>
              <a:rPr lang="sl-SI" altLang="sl-SI" sz="2800" b="1" dirty="0">
                <a:solidFill>
                  <a:schemeClr val="accent1">
                    <a:lumMod val="50000"/>
                  </a:schemeClr>
                </a:solidFill>
                <a:latin typeface="Calibri" panose="020F0502020204030204" pitchFamily="34" charset="0"/>
                <a:sym typeface="Wingdings 3" panose="05040102010807070707" pitchFamily="18" charset="2"/>
              </a:rPr>
              <a:t> </a:t>
            </a:r>
          </a:p>
          <a:p>
            <a:pPr eaLnBrk="1" hangingPunct="1">
              <a:lnSpc>
                <a:spcPct val="90000"/>
              </a:lnSpc>
              <a:buFont typeface="Wingdings" panose="05000000000000000000" pitchFamily="2" charset="2"/>
              <a:buChar char="Ø"/>
            </a:pPr>
            <a:r>
              <a:rPr lang="sl-SI" altLang="sl-SI" sz="3600" b="1" dirty="0">
                <a:solidFill>
                  <a:schemeClr val="accent1">
                    <a:lumMod val="50000"/>
                  </a:schemeClr>
                </a:solidFill>
                <a:latin typeface="Calibri" panose="020F0502020204030204" pitchFamily="34" charset="0"/>
                <a:sym typeface="Wingdings 3" panose="05040102010807070707" pitchFamily="18" charset="2"/>
              </a:rPr>
              <a:t>16. in 17. februar  </a:t>
            </a:r>
            <a:r>
              <a:rPr lang="sl-SI" altLang="sl-SI" sz="3600" dirty="0">
                <a:solidFill>
                  <a:schemeClr val="accent1">
                    <a:lumMod val="75000"/>
                  </a:schemeClr>
                </a:solidFill>
                <a:latin typeface="Calibri" panose="020F0502020204030204" pitchFamily="34" charset="0"/>
                <a:sym typeface="Wingdings 3" panose="05040102010807070707" pitchFamily="18" charset="2"/>
              </a:rPr>
              <a:t>- informativna dneva na SŠ</a:t>
            </a:r>
          </a:p>
          <a:p>
            <a:pPr eaLnBrk="1" hangingPunct="1">
              <a:lnSpc>
                <a:spcPct val="90000"/>
              </a:lnSpc>
              <a:buFont typeface="Wingdings" panose="05000000000000000000" pitchFamily="2" charset="2"/>
              <a:buChar char="Ø"/>
            </a:pPr>
            <a:r>
              <a:rPr lang="sl-SI" altLang="sl-SI" sz="2800" b="1" dirty="0">
                <a:solidFill>
                  <a:schemeClr val="accent1">
                    <a:lumMod val="50000"/>
                  </a:schemeClr>
                </a:solidFill>
                <a:latin typeface="Calibri" panose="020F0502020204030204" pitchFamily="34" charset="0"/>
                <a:sym typeface="Wingdings 3" panose="05040102010807070707" pitchFamily="18" charset="2"/>
              </a:rPr>
              <a:t> marec </a:t>
            </a:r>
            <a:r>
              <a:rPr lang="sl-SI" altLang="sl-SI" sz="2800" dirty="0">
                <a:solidFill>
                  <a:schemeClr val="accent1">
                    <a:lumMod val="75000"/>
                  </a:schemeClr>
                </a:solidFill>
                <a:latin typeface="Calibri" panose="020F0502020204030204" pitchFamily="34" charset="0"/>
                <a:sym typeface="Wingdings 3" panose="05040102010807070707" pitchFamily="18" charset="2"/>
              </a:rPr>
              <a:t>– rok za prijavo za opravljanje preizkusa posebne nadarjenosti in posredovanje dokazil o izpolnjevanju športnih pogojev</a:t>
            </a:r>
          </a:p>
          <a:p>
            <a:pPr eaLnBrk="1" hangingPunct="1">
              <a:lnSpc>
                <a:spcPct val="90000"/>
              </a:lnSpc>
              <a:buFont typeface="Wingdings" panose="05000000000000000000" pitchFamily="2" charset="2"/>
              <a:buChar char="Ø"/>
            </a:pPr>
            <a:r>
              <a:rPr lang="sl-SI" altLang="sl-SI" sz="2800" b="1" dirty="0">
                <a:solidFill>
                  <a:schemeClr val="accent1">
                    <a:lumMod val="50000"/>
                  </a:schemeClr>
                </a:solidFill>
                <a:latin typeface="Calibri" panose="020F0502020204030204" pitchFamily="34" charset="0"/>
                <a:sym typeface="Wingdings 3" panose="05040102010807070707" pitchFamily="18" charset="2"/>
              </a:rPr>
              <a:t>marec </a:t>
            </a:r>
            <a:r>
              <a:rPr lang="sl-SI" altLang="sl-SI" sz="2800" dirty="0">
                <a:solidFill>
                  <a:schemeClr val="accent1">
                    <a:lumMod val="75000"/>
                  </a:schemeClr>
                </a:solidFill>
                <a:latin typeface="Calibri" panose="020F0502020204030204" pitchFamily="34" charset="0"/>
                <a:sym typeface="Wingdings 3" panose="05040102010807070707" pitchFamily="18" charset="2"/>
              </a:rPr>
              <a:t>– preizkusi na šolah</a:t>
            </a:r>
          </a:p>
          <a:p>
            <a:pPr eaLnBrk="1" hangingPunct="1">
              <a:lnSpc>
                <a:spcPct val="90000"/>
              </a:lnSpc>
              <a:buFont typeface="Wingdings" panose="05000000000000000000" pitchFamily="2" charset="2"/>
              <a:buChar char="Ø"/>
            </a:pPr>
            <a:r>
              <a:rPr lang="sl-SI" altLang="sl-SI" sz="2800" b="1" dirty="0">
                <a:solidFill>
                  <a:schemeClr val="accent1">
                    <a:lumMod val="50000"/>
                  </a:schemeClr>
                </a:solidFill>
                <a:latin typeface="Calibri" panose="020F0502020204030204" pitchFamily="34" charset="0"/>
                <a:sym typeface="Wingdings 3" panose="05040102010807070707" pitchFamily="18" charset="2"/>
              </a:rPr>
              <a:t>marec </a:t>
            </a:r>
            <a:r>
              <a:rPr lang="sl-SI" altLang="sl-SI" sz="2800" dirty="0">
                <a:solidFill>
                  <a:schemeClr val="accent1">
                    <a:lumMod val="75000"/>
                  </a:schemeClr>
                </a:solidFill>
                <a:latin typeface="Calibri" panose="020F0502020204030204" pitchFamily="34" charset="0"/>
                <a:sym typeface="Wingdings 3" panose="05040102010807070707" pitchFamily="18" charset="2"/>
              </a:rPr>
              <a:t>- izpolnjevanje prijave za vpis v 1. letnik,  prijava za sprejem v dijaške domove</a:t>
            </a:r>
          </a:p>
          <a:p>
            <a:pPr eaLnBrk="1" hangingPunct="1">
              <a:lnSpc>
                <a:spcPct val="90000"/>
              </a:lnSpc>
              <a:buFont typeface="Wingdings" panose="05000000000000000000" pitchFamily="2" charset="2"/>
              <a:buChar char="Ø"/>
            </a:pPr>
            <a:r>
              <a:rPr lang="sl-SI" altLang="sl-SI" sz="2800" b="1" dirty="0">
                <a:solidFill>
                  <a:schemeClr val="accent1">
                    <a:lumMod val="50000"/>
                  </a:schemeClr>
                </a:solidFill>
                <a:latin typeface="Calibri" panose="020F0502020204030204" pitchFamily="34" charset="0"/>
                <a:sym typeface="Wingdings 3" panose="05040102010807070707" pitchFamily="18" charset="2"/>
              </a:rPr>
              <a:t>marec </a:t>
            </a:r>
            <a:r>
              <a:rPr lang="sl-SI" altLang="sl-SI" sz="2800" dirty="0">
                <a:solidFill>
                  <a:schemeClr val="accent1">
                    <a:lumMod val="75000"/>
                  </a:schemeClr>
                </a:solidFill>
                <a:latin typeface="Calibri" panose="020F0502020204030204" pitchFamily="34" charset="0"/>
                <a:sym typeface="Wingdings 3" panose="05040102010807070707" pitchFamily="18" charset="2"/>
              </a:rPr>
              <a:t>– posredovanje potrdil o opravljenih preizkusih</a:t>
            </a:r>
          </a:p>
        </p:txBody>
      </p:sp>
      <p:sp>
        <p:nvSpPr>
          <p:cNvPr id="4" name="Ograda besedila 2">
            <a:extLst>
              <a:ext uri="{FF2B5EF4-FFF2-40B4-BE49-F238E27FC236}">
                <a16:creationId xmlns:a16="http://schemas.microsoft.com/office/drawing/2014/main" id="{5854F5D4-0084-4893-843B-4E7082F5D5CB}"/>
              </a:ext>
            </a:extLst>
          </p:cNvPr>
          <p:cNvSpPr txBox="1">
            <a:spLocks/>
          </p:cNvSpPr>
          <p:nvPr/>
        </p:nvSpPr>
        <p:spPr>
          <a:xfrm>
            <a:off x="116037" y="259556"/>
            <a:ext cx="722313" cy="6338887"/>
          </a:xfrm>
          <a:prstGeom prst="rect">
            <a:avLst/>
          </a:prstGeom>
        </p:spPr>
        <p:txBody>
          <a:bodyPr vert="horz" lIns="91440" tIns="45720" rIns="91440" bIns="45720" rtlCol="0">
            <a:normAutofit fontScale="85000" lnSpcReduction="20000"/>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F</a:t>
            </a:r>
          </a:p>
          <a:p>
            <a:pPr>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E</a:t>
            </a:r>
          </a:p>
          <a:p>
            <a:pPr>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B</a:t>
            </a:r>
          </a:p>
          <a:p>
            <a:pPr>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R</a:t>
            </a:r>
          </a:p>
          <a:p>
            <a:pPr>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U</a:t>
            </a:r>
          </a:p>
          <a:p>
            <a:pPr>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A</a:t>
            </a:r>
          </a:p>
          <a:p>
            <a:pPr>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R</a:t>
            </a:r>
          </a:p>
          <a:p>
            <a:pPr>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a:t>
            </a:r>
          </a:p>
          <a:p>
            <a:pPr>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M</a:t>
            </a:r>
          </a:p>
          <a:p>
            <a:pPr>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A</a:t>
            </a:r>
          </a:p>
          <a:p>
            <a:pPr>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R</a:t>
            </a:r>
          </a:p>
          <a:p>
            <a:pPr>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E</a:t>
            </a:r>
          </a:p>
          <a:p>
            <a:pPr>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C</a:t>
            </a:r>
          </a:p>
          <a:p>
            <a:pPr>
              <a:buFont typeface="Wingdings 2" panose="05020102010507070707" pitchFamily="18" charset="2"/>
              <a:buNone/>
            </a:pPr>
            <a:endParaRPr lang="sl-SI" altLang="sl-SI" sz="3300" b="1" dirty="0">
              <a:solidFill>
                <a:schemeClr val="bg1"/>
              </a:solidFill>
              <a:latin typeface="Arial" panose="020B0604020202020204" pitchFamily="34" charset="0"/>
              <a:cs typeface="Arial" panose="020B0604020202020204" pitchFamily="34" charset="0"/>
            </a:endParaRPr>
          </a:p>
          <a:p>
            <a:pPr>
              <a:buFont typeface="Wingdings 2" panose="05020102010507070707" pitchFamily="18" charset="2"/>
              <a:buNone/>
            </a:pPr>
            <a:endParaRPr lang="sl-SI" altLang="sl-SI" dirty="0">
              <a:solidFill>
                <a:schemeClr val="bg1"/>
              </a:solidFill>
            </a:endParaRPr>
          </a:p>
        </p:txBody>
      </p:sp>
    </p:spTree>
    <p:extLst>
      <p:ext uri="{BB962C8B-B14F-4D97-AF65-F5344CB8AC3E}">
        <p14:creationId xmlns:p14="http://schemas.microsoft.com/office/powerpoint/2010/main" val="383996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7"/>
          <p:cNvSpPr>
            <a:spLocks noGrp="1"/>
          </p:cNvSpPr>
          <p:nvPr>
            <p:ph type="title"/>
          </p:nvPr>
        </p:nvSpPr>
        <p:spPr>
          <a:xfrm>
            <a:off x="1773932" y="-21896"/>
            <a:ext cx="9601200" cy="815752"/>
          </a:xfrm>
        </p:spPr>
        <p:txBody>
          <a:bodyPr rtlCol="0">
            <a:normAutofit/>
          </a:bodyPr>
          <a:lstStyle/>
          <a:p>
            <a:pPr>
              <a:defRPr/>
            </a:pPr>
            <a:r>
              <a:rPr lang="sl-SI" b="1" dirty="0">
                <a:solidFill>
                  <a:schemeClr val="accent1">
                    <a:lumMod val="75000"/>
                  </a:schemeClr>
                </a:solidFill>
                <a:effectLst>
                  <a:outerShdw blurRad="38100" dist="38100" dir="2700000" algn="tl">
                    <a:srgbClr val="000000">
                      <a:alpha val="43137"/>
                    </a:srgbClr>
                  </a:outerShdw>
                </a:effectLst>
                <a:latin typeface="Calibri" pitchFamily="34" charset="0"/>
                <a:ea typeface="Trebuchet MS" pitchFamily="34" charset="0"/>
                <a:cs typeface="Trebuchet MS" pitchFamily="34" charset="0"/>
              </a:rPr>
              <a:t>POMEMBNI DATUMI</a:t>
            </a:r>
            <a:endParaRPr lang="sl-SI" b="1" dirty="0">
              <a:solidFill>
                <a:schemeClr val="accent1">
                  <a:lumMod val="75000"/>
                </a:schemeClr>
              </a:solidFill>
              <a:effectLst>
                <a:outerShdw blurRad="38100" dist="38100" dir="2700000" algn="tl">
                  <a:srgbClr val="000000">
                    <a:alpha val="43137"/>
                  </a:srgbClr>
                </a:outerShdw>
              </a:effectLst>
            </a:endParaRPr>
          </a:p>
        </p:txBody>
      </p:sp>
      <p:sp>
        <p:nvSpPr>
          <p:cNvPr id="31747" name="Ograda vsebine 8"/>
          <p:cNvSpPr>
            <a:spLocks noGrp="1"/>
          </p:cNvSpPr>
          <p:nvPr>
            <p:ph idx="1"/>
          </p:nvPr>
        </p:nvSpPr>
        <p:spPr>
          <a:xfrm>
            <a:off x="1701924" y="692696"/>
            <a:ext cx="9497685" cy="5953845"/>
          </a:xfrm>
        </p:spPr>
        <p:txBody>
          <a:bodyPr>
            <a:normAutofit/>
          </a:bodyPr>
          <a:lstStyle/>
          <a:p>
            <a:pPr>
              <a:buFont typeface="Wingdings" panose="05000000000000000000" pitchFamily="2" charset="2"/>
              <a:buChar char="Ø"/>
            </a:pPr>
            <a:r>
              <a:rPr lang="sl-SI" altLang="sl-SI" sz="2800" b="1" dirty="0">
                <a:solidFill>
                  <a:srgbClr val="FF0000"/>
                </a:solidFill>
                <a:latin typeface="Calibri" panose="020F0502020204030204" pitchFamily="34" charset="0"/>
                <a:sym typeface="Wingdings 3" panose="05040102010807070707" pitchFamily="18" charset="2"/>
              </a:rPr>
              <a:t> </a:t>
            </a:r>
            <a:r>
              <a:rPr lang="sl-SI" altLang="sl-SI" sz="2800" b="1" dirty="0">
                <a:solidFill>
                  <a:schemeClr val="accent1">
                    <a:lumMod val="50000"/>
                  </a:schemeClr>
                </a:solidFill>
                <a:latin typeface="Calibri" panose="020F0502020204030204" pitchFamily="34" charset="0"/>
                <a:sym typeface="Wingdings 3" panose="05040102010807070707" pitchFamily="18" charset="2"/>
              </a:rPr>
              <a:t>april </a:t>
            </a:r>
            <a:r>
              <a:rPr lang="sl-SI" altLang="sl-SI" sz="2800" dirty="0">
                <a:solidFill>
                  <a:schemeClr val="accent1">
                    <a:lumMod val="75000"/>
                  </a:schemeClr>
                </a:solidFill>
                <a:latin typeface="Calibri" panose="020F0502020204030204" pitchFamily="34" charset="0"/>
                <a:sym typeface="Wingdings 3" panose="05040102010807070707" pitchFamily="18" charset="2"/>
              </a:rPr>
              <a:t>- sprejem prijav na SŠ </a:t>
            </a:r>
          </a:p>
          <a:p>
            <a:pPr>
              <a:buFont typeface="Wingdings" panose="05000000000000000000" pitchFamily="2" charset="2"/>
              <a:buChar char="Ø"/>
            </a:pPr>
            <a:r>
              <a:rPr lang="sl-SI" altLang="sl-SI" sz="2800" b="1" dirty="0">
                <a:solidFill>
                  <a:schemeClr val="accent1">
                    <a:lumMod val="50000"/>
                  </a:schemeClr>
                </a:solidFill>
                <a:latin typeface="Calibri" panose="020F0502020204030204" pitchFamily="34" charset="0"/>
              </a:rPr>
              <a:t>april </a:t>
            </a:r>
            <a:r>
              <a:rPr lang="sl-SI" altLang="sl-SI" sz="2800" dirty="0">
                <a:solidFill>
                  <a:schemeClr val="accent1">
                    <a:lumMod val="75000"/>
                  </a:schemeClr>
                </a:solidFill>
                <a:latin typeface="Calibri" panose="020F0502020204030204" pitchFamily="34" charset="0"/>
              </a:rPr>
              <a:t>– javna objava številčnega stanja prijav na srednjih šolah (Internet) do 16.00</a:t>
            </a:r>
          </a:p>
          <a:p>
            <a:pPr>
              <a:buFont typeface="Wingdings" panose="05000000000000000000" pitchFamily="2" charset="2"/>
              <a:buChar char="Ø"/>
            </a:pPr>
            <a:r>
              <a:rPr lang="sl-SI" altLang="sl-SI" sz="2800" b="1" dirty="0">
                <a:solidFill>
                  <a:schemeClr val="accent1">
                    <a:lumMod val="50000"/>
                  </a:schemeClr>
                </a:solidFill>
                <a:latin typeface="Calibri" panose="020F0502020204030204" pitchFamily="34" charset="0"/>
                <a:sym typeface="Wingdings 3" panose="05040102010807070707" pitchFamily="18" charset="2"/>
              </a:rPr>
              <a:t>april </a:t>
            </a:r>
            <a:r>
              <a:rPr lang="sl-SI" altLang="sl-SI" sz="2800" dirty="0">
                <a:solidFill>
                  <a:schemeClr val="accent1">
                    <a:lumMod val="75000"/>
                  </a:schemeClr>
                </a:solidFill>
                <a:latin typeface="Calibri" panose="020F0502020204030204" pitchFamily="34" charset="0"/>
                <a:sym typeface="Wingdings 3" panose="05040102010807070707" pitchFamily="18" charset="2"/>
              </a:rPr>
              <a:t>– javna objava sprememb obsega vpisa in stanja prijav</a:t>
            </a:r>
          </a:p>
          <a:p>
            <a:pPr>
              <a:buFont typeface="Wingdings" panose="05000000000000000000" pitchFamily="2" charset="2"/>
              <a:buChar char="Ø"/>
            </a:pPr>
            <a:r>
              <a:rPr lang="sl-SI" altLang="sl-SI" sz="2800" b="1" dirty="0">
                <a:solidFill>
                  <a:schemeClr val="accent1">
                    <a:lumMod val="50000"/>
                  </a:schemeClr>
                </a:solidFill>
                <a:latin typeface="Calibri" panose="020F0502020204030204" pitchFamily="34" charset="0"/>
              </a:rPr>
              <a:t>april (do 14h)</a:t>
            </a:r>
            <a:r>
              <a:rPr lang="sl-SI" altLang="sl-SI" sz="2800" dirty="0">
                <a:solidFill>
                  <a:schemeClr val="accent1">
                    <a:lumMod val="75000"/>
                  </a:schemeClr>
                </a:solidFill>
                <a:latin typeface="Calibri" panose="020F0502020204030204" pitchFamily="34" charset="0"/>
              </a:rPr>
              <a:t>– rok za prenos prijav za vpis</a:t>
            </a:r>
            <a:endParaRPr lang="sl-SI" altLang="sl-SI" sz="2800" dirty="0">
              <a:solidFill>
                <a:schemeClr val="accent1">
                  <a:lumMod val="75000"/>
                </a:schemeClr>
              </a:solidFill>
              <a:latin typeface="Calibri" panose="020F0502020204030204" pitchFamily="34" charset="0"/>
              <a:sym typeface="Wingdings 3" panose="05040102010807070707" pitchFamily="18" charset="2"/>
            </a:endParaRPr>
          </a:p>
          <a:p>
            <a:r>
              <a:rPr lang="sl-SI" altLang="sl-SI" sz="2800" b="1" dirty="0">
                <a:solidFill>
                  <a:schemeClr val="accent1">
                    <a:lumMod val="50000"/>
                  </a:schemeClr>
                </a:solidFill>
                <a:latin typeface="Calibri" panose="020F0502020204030204" pitchFamily="34" charset="0"/>
              </a:rPr>
              <a:t>4. maj</a:t>
            </a:r>
            <a:r>
              <a:rPr lang="sl-SI" altLang="sl-SI" sz="2800" dirty="0">
                <a:solidFill>
                  <a:schemeClr val="accent1">
                    <a:lumMod val="75000"/>
                  </a:schemeClr>
                </a:solidFill>
                <a:latin typeface="Calibri" panose="020F0502020204030204" pitchFamily="34" charset="0"/>
              </a:rPr>
              <a:t> – slovenščina NPZ</a:t>
            </a:r>
            <a:endParaRPr lang="sl-SI" altLang="sl-SI" sz="2800" dirty="0">
              <a:solidFill>
                <a:schemeClr val="accent1">
                  <a:lumMod val="75000"/>
                </a:schemeClr>
              </a:solidFill>
              <a:latin typeface="Calibri" panose="020F0502020204030204" pitchFamily="34" charset="0"/>
              <a:sym typeface="Wingdings 3" panose="05040102010807070707" pitchFamily="18" charset="2"/>
            </a:endParaRPr>
          </a:p>
          <a:p>
            <a:pPr>
              <a:buFont typeface="Wingdings" panose="05000000000000000000" pitchFamily="2" charset="2"/>
              <a:buChar char="Ø"/>
            </a:pPr>
            <a:r>
              <a:rPr lang="sl-SI" altLang="sl-SI" sz="2800" b="1" dirty="0">
                <a:solidFill>
                  <a:schemeClr val="accent1">
                    <a:lumMod val="50000"/>
                  </a:schemeClr>
                </a:solidFill>
                <a:latin typeface="Calibri" panose="020F0502020204030204" pitchFamily="34" charset="0"/>
              </a:rPr>
              <a:t>8. maj </a:t>
            </a:r>
            <a:r>
              <a:rPr lang="sl-SI" altLang="sl-SI" sz="2800" dirty="0">
                <a:solidFill>
                  <a:schemeClr val="accent1">
                    <a:lumMod val="75000"/>
                  </a:schemeClr>
                </a:solidFill>
                <a:latin typeface="Calibri" panose="020F0502020204030204" pitchFamily="34" charset="0"/>
              </a:rPr>
              <a:t>– matematika NPZ </a:t>
            </a:r>
            <a:endParaRPr lang="sl-SI" altLang="sl-SI" sz="2800" dirty="0">
              <a:solidFill>
                <a:schemeClr val="accent1">
                  <a:lumMod val="75000"/>
                </a:schemeClr>
              </a:solidFill>
              <a:latin typeface="Calibri" panose="020F0502020204030204" pitchFamily="34" charset="0"/>
              <a:sym typeface="Wingdings 3" panose="05040102010807070707" pitchFamily="18" charset="2"/>
            </a:endParaRPr>
          </a:p>
          <a:p>
            <a:pPr>
              <a:buFont typeface="Wingdings" panose="05000000000000000000" pitchFamily="2" charset="2"/>
              <a:buChar char="Ø"/>
            </a:pPr>
            <a:r>
              <a:rPr lang="sl-SI" altLang="sl-SI" sz="2800" b="1" dirty="0">
                <a:solidFill>
                  <a:schemeClr val="accent1">
                    <a:lumMod val="50000"/>
                  </a:schemeClr>
                </a:solidFill>
                <a:latin typeface="Calibri" panose="020F0502020204030204" pitchFamily="34" charset="0"/>
              </a:rPr>
              <a:t>10. maj </a:t>
            </a:r>
            <a:r>
              <a:rPr lang="sl-SI" altLang="sl-SI" sz="2800" dirty="0">
                <a:solidFill>
                  <a:schemeClr val="accent1">
                    <a:lumMod val="75000"/>
                  </a:schemeClr>
                </a:solidFill>
                <a:latin typeface="Calibri" panose="020F0502020204030204" pitchFamily="34" charset="0"/>
              </a:rPr>
              <a:t>– tretji predmet (likovna umetnost)</a:t>
            </a:r>
          </a:p>
          <a:p>
            <a:pPr>
              <a:buFont typeface="Wingdings" panose="05000000000000000000" pitchFamily="2" charset="2"/>
              <a:buChar char="Ø"/>
            </a:pPr>
            <a:r>
              <a:rPr lang="sl-SI" altLang="sl-SI" sz="2800" b="1" dirty="0">
                <a:solidFill>
                  <a:srgbClr val="FF0000"/>
                </a:solidFill>
                <a:latin typeface="Calibri" panose="020F0502020204030204" pitchFamily="34" charset="0"/>
              </a:rPr>
              <a:t> </a:t>
            </a:r>
            <a:r>
              <a:rPr lang="sl-SI" altLang="sl-SI" sz="2800" b="1" dirty="0">
                <a:solidFill>
                  <a:schemeClr val="tx1"/>
                </a:solidFill>
                <a:latin typeface="Calibri" panose="020F0502020204030204" pitchFamily="34" charset="0"/>
              </a:rPr>
              <a:t>maj</a:t>
            </a:r>
            <a:r>
              <a:rPr lang="sl-SI" altLang="sl-SI" sz="2800" b="1" dirty="0">
                <a:solidFill>
                  <a:srgbClr val="FF0000"/>
                </a:solidFill>
                <a:latin typeface="Calibri" panose="020F0502020204030204" pitchFamily="34" charset="0"/>
              </a:rPr>
              <a:t> </a:t>
            </a:r>
            <a:r>
              <a:rPr lang="sl-SI" altLang="sl-SI" sz="2800" dirty="0">
                <a:solidFill>
                  <a:schemeClr val="accent1">
                    <a:lumMod val="75000"/>
                  </a:schemeClr>
                </a:solidFill>
                <a:latin typeface="Calibri" panose="020F0502020204030204" pitchFamily="34" charset="0"/>
              </a:rPr>
              <a:t>– objava seznama šol z omejitvijo vpisa na Internetu in obveščanje učencev na dom (do 27.5.) o omejitvah vpisa na  posameznih šolah – točkovanje</a:t>
            </a:r>
          </a:p>
          <a:p>
            <a:pPr marL="319088" indent="-319088">
              <a:buFont typeface="Wingdings" panose="05000000000000000000" pitchFamily="2" charset="2"/>
              <a:buChar char=""/>
            </a:pPr>
            <a:endParaRPr lang="sl-SI" altLang="sl-SI" dirty="0">
              <a:solidFill>
                <a:srgbClr val="5A8EA6"/>
              </a:solidFill>
            </a:endParaRPr>
          </a:p>
        </p:txBody>
      </p:sp>
      <p:sp>
        <p:nvSpPr>
          <p:cNvPr id="12290" name="Rectangle 3"/>
          <p:cNvSpPr>
            <a:spLocks noGrp="1" noChangeArrowheads="1"/>
          </p:cNvSpPr>
          <p:nvPr>
            <p:ph type="body" idx="4294967295"/>
          </p:nvPr>
        </p:nvSpPr>
        <p:spPr>
          <a:xfrm>
            <a:off x="117748" y="416718"/>
            <a:ext cx="577850" cy="6024563"/>
          </a:xfrm>
        </p:spPr>
        <p:txBody>
          <a:bodyPr>
            <a:normAutofit/>
          </a:bodyPr>
          <a:lstStyle/>
          <a:p>
            <a:pPr marL="0" indent="0">
              <a:spcBef>
                <a:spcPct val="0"/>
              </a:spcBef>
              <a:buNone/>
              <a:defRPr/>
            </a:pPr>
            <a:r>
              <a:rPr lang="sl-SI" altLang="sl-SI" sz="2800" b="1" dirty="0">
                <a:solidFill>
                  <a:schemeClr val="bg1"/>
                </a:solidFill>
                <a:latin typeface="Arial" charset="0"/>
                <a:cs typeface="Arial" charset="0"/>
                <a:sym typeface="Wingdings 3" pitchFamily="18" charset="2"/>
              </a:rPr>
              <a:t>A</a:t>
            </a:r>
          </a:p>
          <a:p>
            <a:pPr marL="0" indent="0">
              <a:spcBef>
                <a:spcPct val="0"/>
              </a:spcBef>
              <a:buNone/>
              <a:defRPr/>
            </a:pPr>
            <a:r>
              <a:rPr lang="sl-SI" altLang="sl-SI" sz="2800" b="1" dirty="0">
                <a:solidFill>
                  <a:schemeClr val="bg1"/>
                </a:solidFill>
                <a:latin typeface="Arial" charset="0"/>
                <a:cs typeface="Arial" charset="0"/>
                <a:sym typeface="Wingdings 3" pitchFamily="18" charset="2"/>
              </a:rPr>
              <a:t>P</a:t>
            </a:r>
          </a:p>
          <a:p>
            <a:pPr marL="0" indent="0">
              <a:spcBef>
                <a:spcPct val="0"/>
              </a:spcBef>
              <a:buNone/>
              <a:defRPr/>
            </a:pPr>
            <a:r>
              <a:rPr lang="sl-SI" altLang="sl-SI" sz="2800" b="1" dirty="0">
                <a:solidFill>
                  <a:schemeClr val="bg1"/>
                </a:solidFill>
                <a:latin typeface="Arial" charset="0"/>
                <a:cs typeface="Arial" charset="0"/>
                <a:sym typeface="Wingdings 3" pitchFamily="18" charset="2"/>
              </a:rPr>
              <a:t>R</a:t>
            </a:r>
          </a:p>
          <a:p>
            <a:pPr marL="0" indent="0">
              <a:spcBef>
                <a:spcPct val="0"/>
              </a:spcBef>
              <a:buNone/>
              <a:defRPr/>
            </a:pPr>
            <a:r>
              <a:rPr lang="sl-SI" altLang="sl-SI" sz="2800" b="1" dirty="0">
                <a:solidFill>
                  <a:schemeClr val="bg1"/>
                </a:solidFill>
                <a:latin typeface="Arial" charset="0"/>
                <a:cs typeface="Arial" charset="0"/>
                <a:sym typeface="Wingdings 3" pitchFamily="18" charset="2"/>
              </a:rPr>
              <a:t>I</a:t>
            </a:r>
          </a:p>
          <a:p>
            <a:pPr marL="0" indent="0">
              <a:spcBef>
                <a:spcPct val="0"/>
              </a:spcBef>
              <a:buNone/>
              <a:defRPr/>
            </a:pPr>
            <a:r>
              <a:rPr lang="sl-SI" altLang="sl-SI" sz="2800" b="1" dirty="0">
                <a:solidFill>
                  <a:schemeClr val="bg1"/>
                </a:solidFill>
                <a:latin typeface="Arial" charset="0"/>
                <a:cs typeface="Arial" charset="0"/>
                <a:sym typeface="Wingdings 3" pitchFamily="18" charset="2"/>
              </a:rPr>
              <a:t>L</a:t>
            </a:r>
          </a:p>
          <a:p>
            <a:pPr marL="0" indent="0">
              <a:spcBef>
                <a:spcPct val="0"/>
              </a:spcBef>
              <a:buNone/>
              <a:defRPr/>
            </a:pPr>
            <a:r>
              <a:rPr lang="sl-SI" altLang="sl-SI" sz="2800" b="1" dirty="0">
                <a:solidFill>
                  <a:schemeClr val="bg1"/>
                </a:solidFill>
                <a:latin typeface="Arial" charset="0"/>
                <a:cs typeface="Arial" charset="0"/>
                <a:sym typeface="Wingdings 3" pitchFamily="18" charset="2"/>
              </a:rPr>
              <a:t>---</a:t>
            </a:r>
          </a:p>
          <a:p>
            <a:pPr marL="0" indent="0">
              <a:spcBef>
                <a:spcPct val="0"/>
              </a:spcBef>
              <a:buNone/>
              <a:defRPr/>
            </a:pPr>
            <a:r>
              <a:rPr lang="sl-SI" altLang="sl-SI" sz="2800" b="1" dirty="0">
                <a:solidFill>
                  <a:schemeClr val="bg1"/>
                </a:solidFill>
                <a:latin typeface="Arial" charset="0"/>
                <a:cs typeface="Arial" charset="0"/>
                <a:sym typeface="Wingdings 3" pitchFamily="18" charset="2"/>
              </a:rPr>
              <a:t>M</a:t>
            </a:r>
          </a:p>
          <a:p>
            <a:pPr marL="0" indent="0">
              <a:spcBef>
                <a:spcPct val="0"/>
              </a:spcBef>
              <a:buNone/>
              <a:defRPr/>
            </a:pPr>
            <a:r>
              <a:rPr lang="sl-SI" altLang="sl-SI" sz="2800" b="1" dirty="0">
                <a:solidFill>
                  <a:schemeClr val="bg1"/>
                </a:solidFill>
                <a:latin typeface="Arial" charset="0"/>
                <a:cs typeface="Arial" charset="0"/>
                <a:sym typeface="Wingdings 3" pitchFamily="18" charset="2"/>
              </a:rPr>
              <a:t>A</a:t>
            </a:r>
          </a:p>
          <a:p>
            <a:pPr marL="0" indent="0">
              <a:spcBef>
                <a:spcPct val="0"/>
              </a:spcBef>
              <a:buNone/>
              <a:defRPr/>
            </a:pPr>
            <a:r>
              <a:rPr lang="sl-SI" altLang="sl-SI" sz="2800" b="1" dirty="0">
                <a:solidFill>
                  <a:schemeClr val="bg1"/>
                </a:solidFill>
                <a:latin typeface="Arial" charset="0"/>
                <a:cs typeface="Arial" charset="0"/>
                <a:sym typeface="Wingdings 3" pitchFamily="18" charset="2"/>
              </a:rPr>
              <a:t>J</a:t>
            </a:r>
          </a:p>
          <a:p>
            <a:pPr marL="274320" indent="-274320">
              <a:spcBef>
                <a:spcPct val="0"/>
              </a:spcBef>
              <a:buFont typeface="Wingdings"/>
              <a:buChar char=""/>
              <a:defRPr/>
            </a:pPr>
            <a:endParaRPr lang="sl-SI" altLang="sl-SI" sz="2800" b="1" dirty="0">
              <a:solidFill>
                <a:schemeClr val="accent1">
                  <a:lumMod val="75000"/>
                </a:schemeClr>
              </a:solidFill>
              <a:sym typeface="Wingdings 3" pitchFamily="18" charset="2"/>
            </a:endParaRPr>
          </a:p>
        </p:txBody>
      </p:sp>
    </p:spTree>
    <p:extLst>
      <p:ext uri="{BB962C8B-B14F-4D97-AF65-F5344CB8AC3E}">
        <p14:creationId xmlns:p14="http://schemas.microsoft.com/office/powerpoint/2010/main" val="195408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p:cNvSpPr>
            <a:spLocks noGrp="1"/>
          </p:cNvSpPr>
          <p:nvPr>
            <p:ph type="title"/>
          </p:nvPr>
        </p:nvSpPr>
        <p:spPr>
          <a:xfrm>
            <a:off x="2854052" y="116632"/>
            <a:ext cx="7467600" cy="633412"/>
          </a:xfrm>
        </p:spPr>
        <p:txBody>
          <a:bodyPr rtlCol="0">
            <a:normAutofit fontScale="90000"/>
          </a:bodyPr>
          <a:lstStyle/>
          <a:p>
            <a:pPr>
              <a:defRPr/>
            </a:pPr>
            <a:r>
              <a:rPr lang="sl-SI" b="1" dirty="0">
                <a:solidFill>
                  <a:schemeClr val="accent1">
                    <a:lumMod val="75000"/>
                  </a:schemeClr>
                </a:solidFill>
                <a:effectLst>
                  <a:outerShdw blurRad="38100" dist="38100" dir="2700000" algn="tl">
                    <a:srgbClr val="000000">
                      <a:alpha val="43137"/>
                    </a:srgbClr>
                  </a:outerShdw>
                </a:effectLst>
                <a:latin typeface="Calibri" pitchFamily="34" charset="0"/>
                <a:ea typeface="Trebuchet MS" pitchFamily="34" charset="0"/>
                <a:cs typeface="Trebuchet MS" pitchFamily="34" charset="0"/>
              </a:rPr>
              <a:t>POMEMBNI</a:t>
            </a:r>
            <a:r>
              <a:rPr lang="sl-SI" b="1" dirty="0">
                <a:solidFill>
                  <a:schemeClr val="tx1">
                    <a:lumMod val="90000"/>
                    <a:lumOff val="10000"/>
                  </a:schemeClr>
                </a:solidFill>
                <a:effectLst>
                  <a:outerShdw blurRad="38100" dist="38100" dir="2700000" algn="tl">
                    <a:srgbClr val="000000">
                      <a:alpha val="43137"/>
                    </a:srgbClr>
                  </a:outerShdw>
                </a:effectLst>
                <a:latin typeface="Calibri" pitchFamily="34" charset="0"/>
                <a:ea typeface="Trebuchet MS" pitchFamily="34" charset="0"/>
                <a:cs typeface="Trebuchet MS" pitchFamily="34" charset="0"/>
              </a:rPr>
              <a:t> </a:t>
            </a:r>
            <a:r>
              <a:rPr lang="sl-SI" b="1" dirty="0">
                <a:solidFill>
                  <a:schemeClr val="accent1">
                    <a:lumMod val="75000"/>
                  </a:schemeClr>
                </a:solidFill>
                <a:effectLst>
                  <a:outerShdw blurRad="38100" dist="38100" dir="2700000" algn="tl">
                    <a:srgbClr val="000000">
                      <a:alpha val="43137"/>
                    </a:srgbClr>
                  </a:outerShdw>
                </a:effectLst>
                <a:latin typeface="Calibri" pitchFamily="34" charset="0"/>
                <a:ea typeface="Trebuchet MS" pitchFamily="34" charset="0"/>
                <a:cs typeface="Trebuchet MS" pitchFamily="34" charset="0"/>
              </a:rPr>
              <a:t>DATUMI</a:t>
            </a:r>
            <a:endParaRPr lang="sl-SI" b="1" dirty="0">
              <a:solidFill>
                <a:schemeClr val="accent1">
                  <a:lumMod val="75000"/>
                </a:schemeClr>
              </a:solidFill>
              <a:effectLst>
                <a:outerShdw blurRad="38100" dist="38100" dir="2700000" algn="tl">
                  <a:srgbClr val="000000">
                    <a:alpha val="43137"/>
                  </a:srgbClr>
                </a:outerShdw>
              </a:effectLst>
            </a:endParaRPr>
          </a:p>
        </p:txBody>
      </p:sp>
      <p:sp>
        <p:nvSpPr>
          <p:cNvPr id="13316" name="Ograda vsebine 3"/>
          <p:cNvSpPr>
            <a:spLocks noGrp="1"/>
          </p:cNvSpPr>
          <p:nvPr>
            <p:ph idx="1"/>
          </p:nvPr>
        </p:nvSpPr>
        <p:spPr>
          <a:xfrm>
            <a:off x="1740420" y="843756"/>
            <a:ext cx="9694863" cy="5689600"/>
          </a:xfrm>
        </p:spPr>
        <p:txBody>
          <a:bodyPr>
            <a:noAutofit/>
          </a:bodyPr>
          <a:lstStyle/>
          <a:p>
            <a:pPr marL="457200" indent="-457200">
              <a:spcBef>
                <a:spcPct val="0"/>
              </a:spcBef>
              <a:buFont typeface="Wingdings" panose="05000000000000000000" pitchFamily="2" charset="2"/>
              <a:buChar char="Ø"/>
              <a:tabLst>
                <a:tab pos="457200" algn="l"/>
              </a:tabLst>
              <a:defRPr/>
            </a:pPr>
            <a:r>
              <a:rPr lang="sl-SI" altLang="sl-SI" sz="2800" b="1" dirty="0">
                <a:solidFill>
                  <a:srgbClr val="FF0000"/>
                </a:solidFill>
                <a:latin typeface="Calibri" pitchFamily="34" charset="0"/>
              </a:rPr>
              <a:t>15. </a:t>
            </a:r>
            <a:r>
              <a:rPr lang="sl-SI" altLang="sl-SI" sz="2800" b="1" dirty="0">
                <a:solidFill>
                  <a:schemeClr val="accent1">
                    <a:lumMod val="50000"/>
                  </a:schemeClr>
                </a:solidFill>
                <a:latin typeface="Calibri" pitchFamily="34" charset="0"/>
              </a:rPr>
              <a:t>junij </a:t>
            </a:r>
            <a:r>
              <a:rPr lang="sl-SI" altLang="sl-SI" sz="2800" dirty="0">
                <a:solidFill>
                  <a:schemeClr val="accent1">
                    <a:lumMod val="75000"/>
                  </a:schemeClr>
                </a:solidFill>
                <a:latin typeface="Calibri" pitchFamily="34" charset="0"/>
              </a:rPr>
              <a:t>- spričevala </a:t>
            </a:r>
          </a:p>
          <a:p>
            <a:pPr marL="457200" indent="-457200">
              <a:spcBef>
                <a:spcPct val="0"/>
              </a:spcBef>
              <a:buFont typeface="Wingdings" panose="05000000000000000000" pitchFamily="2" charset="2"/>
              <a:buChar char="Ø"/>
              <a:tabLst>
                <a:tab pos="457200" algn="l"/>
              </a:tabLst>
              <a:defRPr/>
            </a:pPr>
            <a:r>
              <a:rPr lang="sl-SI" altLang="sl-SI" sz="2400" b="1" dirty="0">
                <a:solidFill>
                  <a:srgbClr val="FF0000"/>
                </a:solidFill>
                <a:latin typeface="Calibri" pitchFamily="34" charset="0"/>
              </a:rPr>
              <a:t>16. do 21. </a:t>
            </a:r>
            <a:r>
              <a:rPr lang="sl-SI" altLang="sl-SI" sz="2400" b="1" dirty="0">
                <a:solidFill>
                  <a:schemeClr val="accent1">
                    <a:lumMod val="50000"/>
                  </a:schemeClr>
                </a:solidFill>
                <a:latin typeface="Calibri" pitchFamily="34" charset="0"/>
              </a:rPr>
              <a:t>junij </a:t>
            </a:r>
            <a:r>
              <a:rPr lang="sl-SI" altLang="sl-SI" sz="2400" dirty="0">
                <a:solidFill>
                  <a:schemeClr val="accent1">
                    <a:lumMod val="75000"/>
                  </a:schemeClr>
                </a:solidFill>
                <a:latin typeface="Calibri" pitchFamily="34" charset="0"/>
              </a:rPr>
              <a:t>–  vpis oz. izvedba 1. kroga  izbirnega postopka za (SŠ z omejitvijo – točkovanjem -  izberejo 90%  razpisanih mest) </a:t>
            </a:r>
          </a:p>
          <a:p>
            <a:pPr marL="457200" indent="-457200">
              <a:spcBef>
                <a:spcPct val="0"/>
              </a:spcBef>
              <a:buFont typeface="Wingdings" panose="05000000000000000000" pitchFamily="2" charset="2"/>
              <a:buChar char="Ø"/>
              <a:tabLst>
                <a:tab pos="457200" algn="l"/>
              </a:tabLst>
              <a:defRPr/>
            </a:pPr>
            <a:r>
              <a:rPr lang="sl-SI" altLang="sl-SI" sz="2400" b="1" dirty="0">
                <a:solidFill>
                  <a:srgbClr val="FF0000"/>
                </a:solidFill>
                <a:latin typeface="Calibri" pitchFamily="34" charset="0"/>
              </a:rPr>
              <a:t>21. </a:t>
            </a:r>
            <a:r>
              <a:rPr lang="sl-SI" altLang="sl-SI" sz="2400" b="1" dirty="0">
                <a:solidFill>
                  <a:schemeClr val="accent1">
                    <a:lumMod val="50000"/>
                  </a:schemeClr>
                </a:solidFill>
                <a:latin typeface="Calibri" pitchFamily="34" charset="0"/>
              </a:rPr>
              <a:t>junij  </a:t>
            </a:r>
            <a:r>
              <a:rPr lang="sl-SI" altLang="sl-SI" sz="2400" dirty="0">
                <a:solidFill>
                  <a:schemeClr val="accent1">
                    <a:lumMod val="75000"/>
                  </a:schemeClr>
                </a:solidFill>
                <a:latin typeface="Calibri" pitchFamily="34" charset="0"/>
              </a:rPr>
              <a:t>– objava rezultatov izbirnega postopka 1. kroga, seznanitev neuspešnih kandidatov z možnostmi v 2. krogu, seznanitev s prostimi pesti v 2. krogu, vpis uspešnih učencev</a:t>
            </a:r>
          </a:p>
          <a:p>
            <a:pPr marL="457200" indent="-457200">
              <a:spcBef>
                <a:spcPct val="0"/>
              </a:spcBef>
              <a:buFont typeface="Wingdings" panose="05000000000000000000" pitchFamily="2" charset="2"/>
              <a:buChar char="Ø"/>
              <a:tabLst>
                <a:tab pos="457200" algn="l"/>
              </a:tabLst>
              <a:defRPr/>
            </a:pPr>
            <a:r>
              <a:rPr lang="sl-SI" sz="2400" b="1" dirty="0">
                <a:solidFill>
                  <a:srgbClr val="FF0000"/>
                </a:solidFill>
              </a:rPr>
              <a:t>24. junij </a:t>
            </a:r>
            <a:r>
              <a:rPr lang="sl-SI" sz="2400" b="1" dirty="0">
                <a:solidFill>
                  <a:schemeClr val="accent1">
                    <a:lumMod val="50000"/>
                  </a:schemeClr>
                </a:solidFill>
              </a:rPr>
              <a:t>do 15. ure </a:t>
            </a:r>
            <a:r>
              <a:rPr lang="sl-SI" sz="2400" dirty="0"/>
              <a:t>– </a:t>
            </a:r>
            <a:r>
              <a:rPr lang="sl-SI" sz="2400" dirty="0">
                <a:solidFill>
                  <a:schemeClr val="accent1">
                    <a:lumMod val="75000"/>
                  </a:schemeClr>
                </a:solidFill>
              </a:rPr>
              <a:t>prijava v 2. krogu izbirnega postopka</a:t>
            </a:r>
          </a:p>
          <a:p>
            <a:pPr marL="457200" indent="-457200">
              <a:spcBef>
                <a:spcPct val="0"/>
              </a:spcBef>
              <a:buFont typeface="Wingdings" panose="05000000000000000000" pitchFamily="2" charset="2"/>
              <a:buChar char="Ø"/>
              <a:tabLst>
                <a:tab pos="457200" algn="l"/>
              </a:tabLst>
              <a:defRPr/>
            </a:pPr>
            <a:r>
              <a:rPr lang="sl-SI" altLang="sl-SI" sz="2400" b="1" dirty="0">
                <a:solidFill>
                  <a:srgbClr val="FF0000"/>
                </a:solidFill>
                <a:latin typeface="Calibri" pitchFamily="34" charset="0"/>
              </a:rPr>
              <a:t>30. junij </a:t>
            </a:r>
            <a:r>
              <a:rPr lang="sl-SI" altLang="sl-SI" sz="2400" b="1" dirty="0">
                <a:solidFill>
                  <a:schemeClr val="accent1">
                    <a:lumMod val="50000"/>
                  </a:schemeClr>
                </a:solidFill>
                <a:latin typeface="Calibri" pitchFamily="34" charset="0"/>
              </a:rPr>
              <a:t>(do 15.00 ure) </a:t>
            </a:r>
            <a:r>
              <a:rPr lang="sl-SI" altLang="sl-SI" sz="2400" dirty="0">
                <a:solidFill>
                  <a:schemeClr val="accent1">
                    <a:lumMod val="75000"/>
                  </a:schemeClr>
                </a:solidFill>
                <a:latin typeface="Calibri" pitchFamily="34" charset="0"/>
              </a:rPr>
              <a:t>– objava rezultatov 2. krog izbire SŠ z omejitvijo -  izberejo 10% razpisanih mest</a:t>
            </a:r>
          </a:p>
          <a:p>
            <a:pPr marL="457200" indent="-457200">
              <a:spcBef>
                <a:spcPct val="0"/>
              </a:spcBef>
              <a:buFont typeface="Wingdings" panose="05000000000000000000" pitchFamily="2" charset="2"/>
              <a:buChar char="Ø"/>
              <a:tabLst>
                <a:tab pos="457200" algn="l"/>
              </a:tabLst>
              <a:defRPr/>
            </a:pPr>
            <a:r>
              <a:rPr lang="sl-SI" altLang="sl-SI" sz="2400" b="1" dirty="0">
                <a:solidFill>
                  <a:srgbClr val="FF0000"/>
                </a:solidFill>
                <a:latin typeface="Calibri" pitchFamily="34" charset="0"/>
              </a:rPr>
              <a:t>1 </a:t>
            </a:r>
            <a:r>
              <a:rPr lang="sl-SI" altLang="sl-SI" sz="2400" b="1" dirty="0">
                <a:solidFill>
                  <a:schemeClr val="accent1">
                    <a:lumMod val="50000"/>
                  </a:schemeClr>
                </a:solidFill>
                <a:latin typeface="Calibri" pitchFamily="34" charset="0"/>
              </a:rPr>
              <a:t>. julij </a:t>
            </a:r>
            <a:r>
              <a:rPr lang="sl-SI" altLang="sl-SI" sz="2400" dirty="0">
                <a:solidFill>
                  <a:schemeClr val="accent1">
                    <a:lumMod val="75000"/>
                  </a:schemeClr>
                </a:solidFill>
                <a:latin typeface="Calibri" panose="020F0502020204030204" pitchFamily="34" charset="0"/>
              </a:rPr>
              <a:t>– vpis uspešnih učencev v 2. krogu</a:t>
            </a:r>
          </a:p>
          <a:p>
            <a:pPr marL="457200" indent="-457200">
              <a:spcBef>
                <a:spcPct val="0"/>
              </a:spcBef>
              <a:buFont typeface="Wingdings" panose="05000000000000000000" pitchFamily="2" charset="2"/>
              <a:buChar char="Ø"/>
              <a:tabLst>
                <a:tab pos="457200" algn="l"/>
              </a:tabLst>
              <a:defRPr/>
            </a:pPr>
            <a:r>
              <a:rPr lang="sl-SI" altLang="sl-SI" sz="2400" b="1" dirty="0">
                <a:solidFill>
                  <a:srgbClr val="FF0000"/>
                </a:solidFill>
                <a:latin typeface="Calibri" panose="020F0502020204030204" pitchFamily="34" charset="0"/>
              </a:rPr>
              <a:t>4. </a:t>
            </a:r>
            <a:r>
              <a:rPr lang="sl-SI" altLang="sl-SI" sz="2400" b="1" dirty="0">
                <a:solidFill>
                  <a:schemeClr val="accent1">
                    <a:lumMod val="50000"/>
                  </a:schemeClr>
                </a:solidFill>
                <a:latin typeface="Calibri" panose="020F0502020204030204" pitchFamily="34" charset="0"/>
              </a:rPr>
              <a:t>julij do 15 ure </a:t>
            </a:r>
            <a:r>
              <a:rPr lang="sl-SI" altLang="sl-SI" sz="2400" dirty="0">
                <a:solidFill>
                  <a:schemeClr val="accent1">
                    <a:lumMod val="75000"/>
                  </a:schemeClr>
                </a:solidFill>
                <a:latin typeface="Calibri" panose="020F0502020204030204" pitchFamily="34" charset="0"/>
              </a:rPr>
              <a:t>- objava še prostih mest na SŠ na Internet</a:t>
            </a:r>
          </a:p>
          <a:p>
            <a:pPr marL="457200" indent="-457200">
              <a:spcBef>
                <a:spcPct val="0"/>
              </a:spcBef>
              <a:buFont typeface="Wingdings" panose="05000000000000000000" pitchFamily="2" charset="2"/>
              <a:buChar char="Ø"/>
              <a:tabLst>
                <a:tab pos="457200" algn="l"/>
              </a:tabLst>
              <a:defRPr/>
            </a:pPr>
            <a:r>
              <a:rPr lang="sl-SI" altLang="sl-SI" sz="2400" dirty="0">
                <a:solidFill>
                  <a:schemeClr val="accent1">
                    <a:lumMod val="75000"/>
                  </a:schemeClr>
                </a:solidFill>
                <a:latin typeface="Calibri" panose="020F0502020204030204" pitchFamily="34" charset="0"/>
              </a:rPr>
              <a:t> </a:t>
            </a:r>
            <a:r>
              <a:rPr lang="sl-SI" altLang="sl-SI" sz="2400" b="1" dirty="0">
                <a:solidFill>
                  <a:srgbClr val="FF0000"/>
                </a:solidFill>
                <a:latin typeface="Calibri" panose="020F0502020204030204" pitchFamily="34" charset="0"/>
              </a:rPr>
              <a:t>do 31. </a:t>
            </a:r>
            <a:r>
              <a:rPr lang="sl-SI" altLang="sl-SI" sz="2400" b="1" dirty="0">
                <a:solidFill>
                  <a:schemeClr val="accent1">
                    <a:lumMod val="50000"/>
                  </a:schemeClr>
                </a:solidFill>
                <a:latin typeface="Calibri" panose="020F0502020204030204" pitchFamily="34" charset="0"/>
              </a:rPr>
              <a:t>avgust </a:t>
            </a:r>
            <a:r>
              <a:rPr lang="sl-SI" altLang="sl-SI" sz="2400" dirty="0">
                <a:solidFill>
                  <a:schemeClr val="accent1">
                    <a:lumMod val="75000"/>
                  </a:schemeClr>
                </a:solidFill>
                <a:latin typeface="Calibri" panose="020F0502020204030204" pitchFamily="34" charset="0"/>
              </a:rPr>
              <a:t>– vpis učencev, kjer je še prosto</a:t>
            </a:r>
          </a:p>
          <a:p>
            <a:pPr marL="457200" indent="-457200">
              <a:spcBef>
                <a:spcPct val="0"/>
              </a:spcBef>
              <a:buFont typeface="Wingdings" panose="05000000000000000000" pitchFamily="2" charset="2"/>
              <a:buChar char="Ø"/>
              <a:tabLst>
                <a:tab pos="457200" algn="l"/>
              </a:tabLst>
              <a:defRPr/>
            </a:pPr>
            <a:endParaRPr lang="sl-SI" altLang="sl-SI" sz="2400" dirty="0">
              <a:solidFill>
                <a:schemeClr val="accent1">
                  <a:lumMod val="75000"/>
                </a:schemeClr>
              </a:solidFill>
              <a:latin typeface="Calibri" panose="020F0502020204030204" pitchFamily="34" charset="0"/>
            </a:endParaRPr>
          </a:p>
          <a:p>
            <a:pPr marL="457200" indent="-457200">
              <a:spcBef>
                <a:spcPct val="0"/>
              </a:spcBef>
              <a:buFont typeface="Wingdings" panose="05000000000000000000" pitchFamily="2" charset="2"/>
              <a:buChar char="Ø"/>
              <a:tabLst>
                <a:tab pos="457200" algn="l"/>
              </a:tabLst>
              <a:defRPr/>
            </a:pPr>
            <a:r>
              <a:rPr lang="sl-SI" altLang="sl-SI" sz="2400" dirty="0">
                <a:solidFill>
                  <a:srgbClr val="FF0000"/>
                </a:solidFill>
                <a:latin typeface="Calibri" panose="020F0502020204030204" pitchFamily="34" charset="0"/>
              </a:rPr>
              <a:t>* rdeče barve– okvirni datumi!         NOVI DATUMI ZNANI JANUARJA!</a:t>
            </a:r>
            <a:endParaRPr lang="sl-SI" altLang="sl-SI" sz="2400" dirty="0">
              <a:solidFill>
                <a:srgbClr val="FF0000"/>
              </a:solidFill>
            </a:endParaRPr>
          </a:p>
        </p:txBody>
      </p:sp>
      <p:sp>
        <p:nvSpPr>
          <p:cNvPr id="33796" name="Ograda besedila 2"/>
          <p:cNvSpPr>
            <a:spLocks noGrp="1"/>
          </p:cNvSpPr>
          <p:nvPr>
            <p:ph type="body" idx="4294967295"/>
          </p:nvPr>
        </p:nvSpPr>
        <p:spPr>
          <a:xfrm>
            <a:off x="117748" y="519113"/>
            <a:ext cx="722313" cy="6338887"/>
          </a:xfrm>
        </p:spPr>
        <p:txBody>
          <a:bodyPr>
            <a:normAutofit fontScale="92500" lnSpcReduction="10000"/>
          </a:bodyPr>
          <a:lstStyle/>
          <a:p>
            <a:pPr eaLnBrk="1" hangingPunct="1">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J</a:t>
            </a:r>
          </a:p>
          <a:p>
            <a:pPr eaLnBrk="1" hangingPunct="1">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U</a:t>
            </a:r>
          </a:p>
          <a:p>
            <a:pPr eaLnBrk="1" hangingPunct="1">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N</a:t>
            </a:r>
          </a:p>
          <a:p>
            <a:pPr eaLnBrk="1" hangingPunct="1">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I</a:t>
            </a:r>
          </a:p>
          <a:p>
            <a:pPr eaLnBrk="1" hangingPunct="1">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J</a:t>
            </a:r>
          </a:p>
          <a:p>
            <a:pPr eaLnBrk="1" hangingPunct="1">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a:t>
            </a:r>
          </a:p>
          <a:p>
            <a:pPr eaLnBrk="1" hangingPunct="1">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J</a:t>
            </a:r>
          </a:p>
          <a:p>
            <a:pPr eaLnBrk="1" hangingPunct="1">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U</a:t>
            </a:r>
          </a:p>
          <a:p>
            <a:pPr eaLnBrk="1" hangingPunct="1">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L</a:t>
            </a:r>
          </a:p>
          <a:p>
            <a:pPr eaLnBrk="1" hangingPunct="1">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I</a:t>
            </a:r>
          </a:p>
          <a:p>
            <a:pPr eaLnBrk="1" hangingPunct="1">
              <a:buFont typeface="Wingdings 2" panose="05020102010507070707" pitchFamily="18" charset="2"/>
              <a:buNone/>
            </a:pPr>
            <a:r>
              <a:rPr lang="sl-SI" altLang="sl-SI" sz="3400" b="1" dirty="0">
                <a:solidFill>
                  <a:schemeClr val="bg1"/>
                </a:solidFill>
                <a:latin typeface="Arial" panose="020B0604020202020204" pitchFamily="34" charset="0"/>
                <a:cs typeface="Arial" panose="020B0604020202020204" pitchFamily="34" charset="0"/>
              </a:rPr>
              <a:t>J</a:t>
            </a:r>
          </a:p>
          <a:p>
            <a:pPr eaLnBrk="1" hangingPunct="1">
              <a:buFont typeface="Wingdings 2" panose="05020102010507070707" pitchFamily="18" charset="2"/>
              <a:buNone/>
            </a:pPr>
            <a:endParaRPr lang="sl-SI" altLang="sl-SI" dirty="0">
              <a:solidFill>
                <a:schemeClr val="bg1"/>
              </a:solidFill>
            </a:endParaRPr>
          </a:p>
        </p:txBody>
      </p:sp>
    </p:spTree>
    <p:extLst>
      <p:ext uri="{BB962C8B-B14F-4D97-AF65-F5344CB8AC3E}">
        <p14:creationId xmlns:p14="http://schemas.microsoft.com/office/powerpoint/2010/main" val="139126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79612" y="274638"/>
            <a:ext cx="5338936" cy="1440607"/>
          </a:xfrm>
        </p:spPr>
        <p:txBody>
          <a:bodyPr>
            <a:noAutofit/>
          </a:bodyPr>
          <a:lstStyle/>
          <a:p>
            <a:r>
              <a:rPr lang="sl-SI" sz="3600" b="1" dirty="0">
                <a:solidFill>
                  <a:schemeClr val="tx2">
                    <a:lumMod val="60000"/>
                    <a:lumOff val="40000"/>
                  </a:schemeClr>
                </a:solidFill>
                <a:latin typeface="Calibri" pitchFamily="34" charset="0"/>
                <a:ea typeface="+mn-ea"/>
                <a:cs typeface="+mn-cs"/>
              </a:rPr>
              <a:t>OTROKOVA </a:t>
            </a:r>
            <a:br>
              <a:rPr lang="sl-SI" sz="3600" b="1" dirty="0">
                <a:solidFill>
                  <a:schemeClr val="tx2">
                    <a:lumMod val="60000"/>
                    <a:lumOff val="40000"/>
                  </a:schemeClr>
                </a:solidFill>
                <a:latin typeface="Calibri" pitchFamily="34" charset="0"/>
                <a:ea typeface="+mn-ea"/>
                <a:cs typeface="+mn-cs"/>
              </a:rPr>
            </a:br>
            <a:r>
              <a:rPr lang="sl-SI" sz="3600" b="1" dirty="0">
                <a:solidFill>
                  <a:schemeClr val="tx2">
                    <a:lumMod val="60000"/>
                    <a:lumOff val="40000"/>
                  </a:schemeClr>
                </a:solidFill>
                <a:latin typeface="Calibri" pitchFamily="34" charset="0"/>
                <a:ea typeface="+mn-ea"/>
                <a:cs typeface="+mn-cs"/>
              </a:rPr>
              <a:t>MOČNA PODROČJA</a:t>
            </a:r>
          </a:p>
        </p:txBody>
      </p:sp>
      <p:sp>
        <p:nvSpPr>
          <p:cNvPr id="3" name="Označba mesta vsebine 2"/>
          <p:cNvSpPr>
            <a:spLocks noGrp="1"/>
          </p:cNvSpPr>
          <p:nvPr>
            <p:ph idx="1"/>
          </p:nvPr>
        </p:nvSpPr>
        <p:spPr>
          <a:xfrm>
            <a:off x="1979612" y="1772817"/>
            <a:ext cx="7715200" cy="4525963"/>
          </a:xfrm>
        </p:spPr>
        <p:txBody>
          <a:bodyPr>
            <a:normAutofit/>
          </a:bodyPr>
          <a:lstStyle/>
          <a:p>
            <a:r>
              <a:rPr lang="sl-SI" sz="2400" dirty="0"/>
              <a:t>Katere so njegove pozitivne lastnosti?</a:t>
            </a:r>
          </a:p>
          <a:p>
            <a:r>
              <a:rPr lang="sl-SI" sz="2400" dirty="0"/>
              <a:t>Kaj zna? Kateri so njegovi talenti? Kaj dela dobro? Na katerem področju še posebej napreduje?</a:t>
            </a:r>
          </a:p>
          <a:p>
            <a:r>
              <a:rPr lang="sl-SI" sz="2400" dirty="0"/>
              <a:t>Kaj je do sedaj dosegel? S katerimi izzivi se je že spoprijemal v življenju?</a:t>
            </a:r>
          </a:p>
          <a:p>
            <a:r>
              <a:rPr lang="sl-SI" sz="2400" dirty="0"/>
              <a:t>Kaj poskuša v zadnjem času spremeniti, izboljšati?</a:t>
            </a:r>
          </a:p>
        </p:txBody>
      </p:sp>
      <p:pic>
        <p:nvPicPr>
          <p:cNvPr id="9218" name="Picture 2" descr="Nasveti, kako lahko starši ohranijo dober odnos z najstnikom - Bibaleze.si"/>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84516" y="0"/>
            <a:ext cx="3307296" cy="22048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Označba mesta številke diapozitiva 3"/>
          <p:cNvSpPr>
            <a:spLocks noGrp="1"/>
          </p:cNvSpPr>
          <p:nvPr>
            <p:ph type="sldNum" sz="quarter" idx="12"/>
          </p:nvPr>
        </p:nvSpPr>
        <p:spPr/>
        <p:txBody>
          <a:bodyPr/>
          <a:lstStyle/>
          <a:p>
            <a:fld id="{0CC9BC24-7E84-49A7-A907-75A0F38EB0F9}" type="slidenum">
              <a:rPr lang="sl-SI" smtClean="0"/>
              <a:t>3</a:t>
            </a:fld>
            <a:endParaRPr lang="sl-SI"/>
          </a:p>
        </p:txBody>
      </p:sp>
    </p:spTree>
    <p:extLst>
      <p:ext uri="{BB962C8B-B14F-4D97-AF65-F5344CB8AC3E}">
        <p14:creationId xmlns:p14="http://schemas.microsoft.com/office/powerpoint/2010/main" val="10871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83924" y="685801"/>
            <a:ext cx="10237705" cy="942999"/>
          </a:xfrm>
        </p:spPr>
        <p:txBody>
          <a:bodyPr rtlCol="0"/>
          <a:lstStyle/>
          <a:p>
            <a:r>
              <a:rPr lang="sl" b="1" dirty="0">
                <a:solidFill>
                  <a:srgbClr val="0070C0"/>
                </a:solidFill>
              </a:rPr>
              <a:t>INFORMATIVN</a:t>
            </a:r>
            <a:r>
              <a:rPr lang="sl-SI" b="1" dirty="0">
                <a:solidFill>
                  <a:srgbClr val="0070C0"/>
                </a:solidFill>
              </a:rPr>
              <a:t>A</a:t>
            </a:r>
            <a:r>
              <a:rPr lang="sl" b="1" dirty="0">
                <a:solidFill>
                  <a:srgbClr val="0070C0"/>
                </a:solidFill>
              </a:rPr>
              <a:t> DNEV</a:t>
            </a:r>
            <a:r>
              <a:rPr lang="sl-SI" b="1" dirty="0">
                <a:solidFill>
                  <a:srgbClr val="0070C0"/>
                </a:solidFill>
              </a:rPr>
              <a:t>A</a:t>
            </a:r>
            <a:endParaRPr lang="en-US" b="1" dirty="0">
              <a:solidFill>
                <a:srgbClr val="0070C0"/>
              </a:solidFill>
            </a:endParaRPr>
          </a:p>
        </p:txBody>
      </p:sp>
      <p:sp>
        <p:nvSpPr>
          <p:cNvPr id="3" name="Označba mesta za vsebino 2"/>
          <p:cNvSpPr>
            <a:spLocks noGrp="1"/>
          </p:cNvSpPr>
          <p:nvPr>
            <p:ph idx="1"/>
          </p:nvPr>
        </p:nvSpPr>
        <p:spPr>
          <a:xfrm>
            <a:off x="1483925" y="1654019"/>
            <a:ext cx="10016104" cy="4306417"/>
          </a:xfrm>
        </p:spPr>
        <p:txBody>
          <a:bodyPr rtlCol="0">
            <a:normAutofit/>
          </a:bodyPr>
          <a:lstStyle/>
          <a:p>
            <a:pPr rtl="0"/>
            <a:r>
              <a:rPr lang="sl" sz="3600" dirty="0">
                <a:solidFill>
                  <a:schemeClr val="tx1"/>
                </a:solidFill>
                <a:latin typeface="Arial Narrow" panose="020B0606020202030204" pitchFamily="34" charset="0"/>
              </a:rPr>
              <a:t>16. in 17. februar 2023</a:t>
            </a:r>
          </a:p>
          <a:p>
            <a:pPr marL="0" indent="0" rtl="0">
              <a:buNone/>
            </a:pPr>
            <a:r>
              <a:rPr lang="sl" sz="2400" dirty="0">
                <a:solidFill>
                  <a:schemeClr val="tx1"/>
                </a:solidFill>
                <a:latin typeface="Arial Narrow" panose="020B0606020202030204" pitchFamily="34" charset="0"/>
              </a:rPr>
              <a:t>	* petek ob 9</a:t>
            </a:r>
            <a:r>
              <a:rPr lang="sl-SI" sz="2400" dirty="0">
                <a:solidFill>
                  <a:schemeClr val="tx1"/>
                </a:solidFill>
                <a:latin typeface="Arial Narrow" panose="020B0606020202030204" pitchFamily="34" charset="0"/>
              </a:rPr>
              <a:t>h</a:t>
            </a:r>
            <a:r>
              <a:rPr lang="sl" sz="2400" dirty="0">
                <a:solidFill>
                  <a:schemeClr val="tx1"/>
                </a:solidFill>
                <a:latin typeface="Arial Narrow" panose="020B0606020202030204" pitchFamily="34" charset="0"/>
              </a:rPr>
              <a:t> in 15</a:t>
            </a:r>
            <a:r>
              <a:rPr lang="sl-SI" sz="2400" dirty="0">
                <a:solidFill>
                  <a:schemeClr val="tx1"/>
                </a:solidFill>
                <a:latin typeface="Arial Narrow" panose="020B0606020202030204" pitchFamily="34" charset="0"/>
              </a:rPr>
              <a:t>h</a:t>
            </a:r>
            <a:endParaRPr lang="sl" sz="2400" dirty="0">
              <a:solidFill>
                <a:schemeClr val="tx1"/>
              </a:solidFill>
              <a:latin typeface="Arial Narrow" panose="020B0606020202030204" pitchFamily="34" charset="0"/>
            </a:endParaRPr>
          </a:p>
          <a:p>
            <a:pPr marL="0" indent="0" rtl="0">
              <a:buNone/>
            </a:pPr>
            <a:r>
              <a:rPr lang="sl" sz="2400" dirty="0">
                <a:solidFill>
                  <a:schemeClr val="tx1"/>
                </a:solidFill>
                <a:latin typeface="Arial Narrow" panose="020B0606020202030204" pitchFamily="34" charset="0"/>
              </a:rPr>
              <a:t>	* sobota ob 9</a:t>
            </a:r>
            <a:r>
              <a:rPr lang="sl-SI" sz="2400" dirty="0">
                <a:solidFill>
                  <a:schemeClr val="tx1"/>
                </a:solidFill>
                <a:latin typeface="Arial Narrow" panose="020B0606020202030204" pitchFamily="34" charset="0"/>
              </a:rPr>
              <a:t>h</a:t>
            </a:r>
            <a:endParaRPr lang="sl" sz="2400" dirty="0">
              <a:solidFill>
                <a:schemeClr val="tx1"/>
              </a:solidFill>
              <a:latin typeface="Arial Narrow" panose="020B0606020202030204" pitchFamily="34" charset="0"/>
            </a:endParaRPr>
          </a:p>
          <a:p>
            <a:pPr rtl="0"/>
            <a:r>
              <a:rPr lang="sl" sz="2400" dirty="0">
                <a:latin typeface="Arial Narrow" panose="020B0606020202030204" pitchFamily="34" charset="0"/>
              </a:rPr>
              <a:t>SEZNAMI IN POVEZAVE-na spletni trani MŠŠ in OŠ Medvode</a:t>
            </a:r>
          </a:p>
          <a:p>
            <a:pPr rtl="0"/>
            <a:r>
              <a:rPr lang="sl" sz="2400" dirty="0">
                <a:latin typeface="Arial Narrow" panose="020B0606020202030204" pitchFamily="34" charset="0"/>
              </a:rPr>
              <a:t>SP</a:t>
            </a:r>
            <a:r>
              <a:rPr lang="sl-SI" sz="2400" dirty="0">
                <a:latin typeface="Arial Narrow" panose="020B0606020202030204" pitchFamily="34" charset="0"/>
              </a:rPr>
              <a:t>L</a:t>
            </a:r>
            <a:r>
              <a:rPr lang="sl" sz="2400" dirty="0">
                <a:latin typeface="Arial Narrow" panose="020B0606020202030204" pitchFamily="34" charset="0"/>
              </a:rPr>
              <a:t>ETNE STRANI ŠOL</a:t>
            </a:r>
          </a:p>
          <a:p>
            <a:pPr rtl="0"/>
            <a:r>
              <a:rPr lang="sl" sz="2400" dirty="0">
                <a:latin typeface="Arial Narrow" panose="020B0606020202030204" pitchFamily="34" charset="0"/>
              </a:rPr>
              <a:t>INFORMARIVNI DAN ZA DIJAŠKE DOMOVE</a:t>
            </a:r>
          </a:p>
          <a:p>
            <a:pPr marL="0" indent="0" rtl="0">
              <a:buNone/>
            </a:pPr>
            <a:endParaRPr lang="en-US" dirty="0"/>
          </a:p>
        </p:txBody>
      </p:sp>
    </p:spTree>
    <p:extLst>
      <p:ext uri="{BB962C8B-B14F-4D97-AF65-F5344CB8AC3E}">
        <p14:creationId xmlns:p14="http://schemas.microsoft.com/office/powerpoint/2010/main" val="390015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Naslov 2"/>
          <p:cNvSpPr>
            <a:spLocks noGrp="1"/>
          </p:cNvSpPr>
          <p:nvPr>
            <p:ph type="title"/>
          </p:nvPr>
        </p:nvSpPr>
        <p:spPr>
          <a:xfrm>
            <a:off x="1413892" y="260648"/>
            <a:ext cx="9793088" cy="942999"/>
          </a:xfrm>
        </p:spPr>
        <p:txBody>
          <a:bodyPr>
            <a:normAutofit fontScale="90000"/>
          </a:bodyPr>
          <a:lstStyle/>
          <a:p>
            <a:pPr>
              <a:defRPr/>
            </a:pPr>
            <a:r>
              <a:rPr lang="sl-SI" altLang="sl-SI" dirty="0">
                <a:solidFill>
                  <a:schemeClr val="accent1">
                    <a:lumMod val="75000"/>
                  </a:schemeClr>
                </a:solidFill>
                <a:effectLst>
                  <a:outerShdw blurRad="38100" dist="38100" dir="2700000" algn="tl">
                    <a:srgbClr val="000000">
                      <a:alpha val="43137"/>
                    </a:srgbClr>
                  </a:outerShdw>
                </a:effectLst>
              </a:rPr>
              <a:t>Kaj naj vprašam na informativnem dnevu? </a:t>
            </a:r>
            <a:r>
              <a:rPr lang="sl-SI" altLang="sl-SI" sz="1600" dirty="0">
                <a:solidFill>
                  <a:schemeClr val="accent1">
                    <a:lumMod val="75000"/>
                  </a:schemeClr>
                </a:solidFill>
              </a:rPr>
              <a:t>2</a:t>
            </a:r>
          </a:p>
        </p:txBody>
      </p:sp>
      <p:sp>
        <p:nvSpPr>
          <p:cNvPr id="73731" name="Ograda vsebine 1"/>
          <p:cNvSpPr>
            <a:spLocks noGrp="1"/>
          </p:cNvSpPr>
          <p:nvPr>
            <p:ph sz="half" idx="1"/>
          </p:nvPr>
        </p:nvSpPr>
        <p:spPr>
          <a:xfrm>
            <a:off x="1341884" y="1628800"/>
            <a:ext cx="4893780" cy="4848202"/>
          </a:xfrm>
        </p:spPr>
        <p:txBody>
          <a:bodyPr>
            <a:noAutofit/>
          </a:bodyPr>
          <a:lstStyle/>
          <a:p>
            <a:pPr eaLnBrk="1" hangingPunct="1"/>
            <a:r>
              <a:rPr lang="sl-SI" altLang="sl-SI" sz="2400" dirty="0">
                <a:solidFill>
                  <a:schemeClr val="accent1">
                    <a:lumMod val="75000"/>
                  </a:schemeClr>
                </a:solidFill>
              </a:rPr>
              <a:t>kakšen je urnik</a:t>
            </a:r>
          </a:p>
          <a:p>
            <a:r>
              <a:rPr lang="sl-SI" altLang="sl-SI" sz="2400" dirty="0">
                <a:solidFill>
                  <a:schemeClr val="accent1">
                    <a:lumMod val="75000"/>
                  </a:schemeClr>
                </a:solidFill>
              </a:rPr>
              <a:t>kakšne so </a:t>
            </a:r>
            <a:r>
              <a:rPr lang="sl-SI" altLang="sl-SI" sz="2400" dirty="0" err="1">
                <a:solidFill>
                  <a:schemeClr val="accent1">
                    <a:lumMod val="75000"/>
                  </a:schemeClr>
                </a:solidFill>
              </a:rPr>
              <a:t>izvenšolske</a:t>
            </a:r>
            <a:r>
              <a:rPr lang="sl-SI" altLang="sl-SI" sz="2400" dirty="0">
                <a:solidFill>
                  <a:schemeClr val="accent1">
                    <a:lumMod val="75000"/>
                  </a:schemeClr>
                </a:solidFill>
              </a:rPr>
              <a:t> dejavnosti, obvezne izbirne vsebine</a:t>
            </a:r>
          </a:p>
          <a:p>
            <a:r>
              <a:rPr lang="sl-SI" altLang="sl-SI" sz="2400" dirty="0">
                <a:solidFill>
                  <a:schemeClr val="accent1">
                    <a:lumMod val="75000"/>
                  </a:schemeClr>
                </a:solidFill>
              </a:rPr>
              <a:t>tuji jeziki</a:t>
            </a:r>
          </a:p>
          <a:p>
            <a:r>
              <a:rPr lang="sl-SI" altLang="sl-SI" sz="2400" dirty="0">
                <a:solidFill>
                  <a:schemeClr val="accent1">
                    <a:lumMod val="75000"/>
                  </a:schemeClr>
                </a:solidFill>
              </a:rPr>
              <a:t>praksa</a:t>
            </a:r>
          </a:p>
          <a:p>
            <a:r>
              <a:rPr lang="sl-SI" altLang="sl-SI" sz="2400" dirty="0">
                <a:solidFill>
                  <a:schemeClr val="accent1">
                    <a:lumMod val="75000"/>
                  </a:schemeClr>
                </a:solidFill>
              </a:rPr>
              <a:t>kakšni so projekti na šoli</a:t>
            </a:r>
          </a:p>
          <a:p>
            <a:pPr eaLnBrk="1" hangingPunct="1"/>
            <a:r>
              <a:rPr lang="sl-SI" altLang="sl-SI" sz="2400" dirty="0">
                <a:solidFill>
                  <a:schemeClr val="accent1">
                    <a:lumMod val="75000"/>
                  </a:schemeClr>
                </a:solidFill>
              </a:rPr>
              <a:t>kako je s hrano v šoli</a:t>
            </a:r>
          </a:p>
          <a:p>
            <a:r>
              <a:rPr lang="sl-SI" altLang="sl-SI" sz="2400" dirty="0">
                <a:solidFill>
                  <a:schemeClr val="accent1">
                    <a:lumMod val="75000"/>
                  </a:schemeClr>
                </a:solidFill>
              </a:rPr>
              <a:t>število dijakov v razredu</a:t>
            </a:r>
          </a:p>
          <a:p>
            <a:pPr eaLnBrk="1" hangingPunct="1"/>
            <a:r>
              <a:rPr lang="sl-SI" altLang="sl-SI" sz="2400" dirty="0">
                <a:solidFill>
                  <a:schemeClr val="accent1">
                    <a:lumMod val="75000"/>
                  </a:schemeClr>
                </a:solidFill>
              </a:rPr>
              <a:t>ali šola izvaja 5. predmet na maturi</a:t>
            </a:r>
          </a:p>
          <a:p>
            <a:pPr eaLnBrk="1" hangingPunct="1"/>
            <a:r>
              <a:rPr lang="sl-SI" altLang="sl-SI" sz="2400" dirty="0">
                <a:solidFill>
                  <a:schemeClr val="accent1">
                    <a:lumMod val="75000"/>
                  </a:schemeClr>
                </a:solidFill>
              </a:rPr>
              <a:t>posebne potrebe dijakov</a:t>
            </a:r>
          </a:p>
          <a:p>
            <a:pPr eaLnBrk="1" hangingPunct="1"/>
            <a:endParaRPr lang="sl-SI" altLang="sl-SI" sz="1600" dirty="0">
              <a:solidFill>
                <a:schemeClr val="accent1">
                  <a:lumMod val="75000"/>
                </a:schemeClr>
              </a:solidFill>
            </a:endParaRPr>
          </a:p>
        </p:txBody>
      </p:sp>
      <p:sp>
        <p:nvSpPr>
          <p:cNvPr id="2" name="Označba mesta vsebine 1"/>
          <p:cNvSpPr>
            <a:spLocks noGrp="1"/>
          </p:cNvSpPr>
          <p:nvPr>
            <p:ph sz="half" idx="2"/>
          </p:nvPr>
        </p:nvSpPr>
        <p:spPr>
          <a:xfrm>
            <a:off x="6513011" y="1628800"/>
            <a:ext cx="4893781" cy="4848202"/>
          </a:xfrm>
        </p:spPr>
        <p:txBody>
          <a:bodyPr>
            <a:normAutofit/>
          </a:bodyPr>
          <a:lstStyle/>
          <a:p>
            <a:r>
              <a:rPr lang="sl-SI" altLang="sl-SI" sz="2400" dirty="0">
                <a:solidFill>
                  <a:schemeClr val="accent1">
                    <a:lumMod val="75000"/>
                  </a:schemeClr>
                </a:solidFill>
              </a:rPr>
              <a:t>atmosfera na šoli, v razredu</a:t>
            </a:r>
          </a:p>
          <a:p>
            <a:r>
              <a:rPr lang="sl-SI" altLang="sl-SI" sz="2400" dirty="0">
                <a:solidFill>
                  <a:schemeClr val="accent1">
                    <a:lumMod val="75000"/>
                  </a:schemeClr>
                </a:solidFill>
              </a:rPr>
              <a:t>obveščanje staršev</a:t>
            </a:r>
          </a:p>
          <a:p>
            <a:r>
              <a:rPr lang="sl-SI" altLang="sl-SI" sz="2400" dirty="0">
                <a:solidFill>
                  <a:schemeClr val="accent1">
                    <a:lumMod val="75000"/>
                  </a:schemeClr>
                </a:solidFill>
              </a:rPr>
              <a:t>govorilne ure</a:t>
            </a:r>
          </a:p>
          <a:p>
            <a:r>
              <a:rPr lang="sl-SI" altLang="sl-SI" sz="2400" dirty="0">
                <a:solidFill>
                  <a:schemeClr val="accent1">
                    <a:lumMod val="75000"/>
                  </a:schemeClr>
                </a:solidFill>
              </a:rPr>
              <a:t>podpora učiteljev (ob težavah)</a:t>
            </a:r>
          </a:p>
          <a:p>
            <a:r>
              <a:rPr lang="sl-SI" altLang="sl-SI" sz="2400" dirty="0">
                <a:solidFill>
                  <a:schemeClr val="accent1">
                    <a:lumMod val="75000"/>
                  </a:schemeClr>
                </a:solidFill>
              </a:rPr>
              <a:t>delo z nadarjenimi dijaki</a:t>
            </a:r>
          </a:p>
          <a:p>
            <a:r>
              <a:rPr lang="sl-SI" altLang="sl-SI" sz="2400" dirty="0">
                <a:solidFill>
                  <a:schemeClr val="accent1">
                    <a:lumMod val="75000"/>
                  </a:schemeClr>
                </a:solidFill>
              </a:rPr>
              <a:t>posebna oprema in stroški šolanja</a:t>
            </a:r>
          </a:p>
          <a:p>
            <a:r>
              <a:rPr lang="sl-SI" altLang="sl-SI" sz="2400" dirty="0">
                <a:solidFill>
                  <a:schemeClr val="accent1">
                    <a:lumMod val="75000"/>
                  </a:schemeClr>
                </a:solidFill>
              </a:rPr>
              <a:t>varnost na šoli (varnostnik, nasilje, evakuacijske poti, </a:t>
            </a:r>
            <a:r>
              <a:rPr lang="sl-SI" altLang="sl-SI" sz="2400" dirty="0" err="1">
                <a:solidFill>
                  <a:schemeClr val="accent1">
                    <a:lumMod val="75000"/>
                  </a:schemeClr>
                </a:solidFill>
              </a:rPr>
              <a:t>vzdrževanost</a:t>
            </a:r>
            <a:r>
              <a:rPr lang="sl-SI" altLang="sl-SI" sz="2400" dirty="0">
                <a:solidFill>
                  <a:schemeClr val="accent1">
                    <a:lumMod val="75000"/>
                  </a:schemeClr>
                </a:solidFill>
              </a:rPr>
              <a:t>...)</a:t>
            </a:r>
          </a:p>
          <a:p>
            <a:endParaRPr lang="sl-SI" sz="1800" dirty="0"/>
          </a:p>
        </p:txBody>
      </p:sp>
    </p:spTree>
    <p:extLst>
      <p:ext uri="{BB962C8B-B14F-4D97-AF65-F5344CB8AC3E}">
        <p14:creationId xmlns:p14="http://schemas.microsoft.com/office/powerpoint/2010/main" val="66019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979612" y="277814"/>
            <a:ext cx="8229600" cy="630237"/>
          </a:xfrm>
          <a:solidFill>
            <a:srgbClr val="FFFF99"/>
          </a:solidFill>
        </p:spPr>
        <p:txBody>
          <a:bodyPr/>
          <a:lstStyle/>
          <a:p>
            <a:pPr eaLnBrk="1" hangingPunct="1">
              <a:defRPr/>
            </a:pPr>
            <a:r>
              <a:rPr lang="sl-SI" altLang="sl-SI" sz="3500" b="1" dirty="0">
                <a:solidFill>
                  <a:schemeClr val="tx2">
                    <a:lumMod val="60000"/>
                    <a:lumOff val="40000"/>
                  </a:schemeClr>
                </a:solidFill>
                <a:latin typeface="Calibri" pitchFamily="34" charset="0"/>
              </a:rPr>
              <a:t>MERILA ZA IZBIRO UČENCEV</a:t>
            </a:r>
          </a:p>
        </p:txBody>
      </p:sp>
      <p:sp>
        <p:nvSpPr>
          <p:cNvPr id="93187" name="Rectangle 3"/>
          <p:cNvSpPr>
            <a:spLocks noGrp="1" noChangeArrowheads="1"/>
          </p:cNvSpPr>
          <p:nvPr>
            <p:ph type="body" idx="1"/>
          </p:nvPr>
        </p:nvSpPr>
        <p:spPr>
          <a:xfrm>
            <a:off x="1979612" y="1341439"/>
            <a:ext cx="8229600" cy="4789487"/>
          </a:xfrm>
        </p:spPr>
        <p:txBody>
          <a:bodyPr/>
          <a:lstStyle/>
          <a:p>
            <a:pPr algn="ctr" eaLnBrk="1" hangingPunct="1">
              <a:buFont typeface="Wingdings" pitchFamily="2" charset="2"/>
              <a:buNone/>
              <a:defRPr/>
            </a:pPr>
            <a:r>
              <a:rPr lang="sl-SI" altLang="sl-SI" sz="2800" dirty="0">
                <a:latin typeface="Calibri" pitchFamily="34" charset="0"/>
              </a:rPr>
              <a:t>Kadar je na srednjo šolo vpisanih </a:t>
            </a:r>
            <a:endParaRPr lang="sl-SI" altLang="sl-SI" sz="2800" b="1" u="sng" dirty="0">
              <a:latin typeface="Calibri" pitchFamily="34" charset="0"/>
            </a:endParaRPr>
          </a:p>
          <a:p>
            <a:pPr algn="ctr" eaLnBrk="1" hangingPunct="1">
              <a:buFont typeface="Wingdings" pitchFamily="2" charset="2"/>
              <a:buNone/>
              <a:defRPr/>
            </a:pPr>
            <a:r>
              <a:rPr lang="sl-SI" altLang="sl-SI" sz="2800" b="1" u="sng" dirty="0">
                <a:latin typeface="Calibri" pitchFamily="34" charset="0"/>
              </a:rPr>
              <a:t>preveč učencev, </a:t>
            </a:r>
            <a:endParaRPr lang="sl-SI" altLang="sl-SI" sz="2800" dirty="0">
              <a:latin typeface="Calibri" pitchFamily="34" charset="0"/>
            </a:endParaRPr>
          </a:p>
          <a:p>
            <a:pPr algn="ctr" eaLnBrk="1" hangingPunct="1">
              <a:buFont typeface="Wingdings" pitchFamily="2" charset="2"/>
              <a:buNone/>
              <a:defRPr/>
            </a:pPr>
            <a:r>
              <a:rPr lang="sl-SI" altLang="sl-SI" sz="2800" dirty="0">
                <a:latin typeface="Calibri" pitchFamily="34" charset="0"/>
              </a:rPr>
              <a:t>jih šola izbere na podlagi</a:t>
            </a:r>
            <a:endParaRPr lang="sl-SI" altLang="sl-SI" sz="2800" b="1" u="sng" dirty="0">
              <a:latin typeface="Calibri" pitchFamily="34" charset="0"/>
            </a:endParaRPr>
          </a:p>
          <a:p>
            <a:pPr algn="ctr" eaLnBrk="1" hangingPunct="1">
              <a:buFont typeface="Wingdings" pitchFamily="2" charset="2"/>
              <a:buNone/>
              <a:defRPr/>
            </a:pPr>
            <a:r>
              <a:rPr lang="sl-SI" altLang="sl-SI" sz="2800" b="1" u="sng" dirty="0">
                <a:latin typeface="Calibri" pitchFamily="34" charset="0"/>
              </a:rPr>
              <a:t> točkovnega sistema!</a:t>
            </a:r>
          </a:p>
          <a:p>
            <a:pPr algn="ctr" eaLnBrk="1" hangingPunct="1">
              <a:buFont typeface="Wingdings" pitchFamily="2" charset="2"/>
              <a:buNone/>
              <a:defRPr/>
            </a:pPr>
            <a:endParaRPr lang="sl-SI" altLang="sl-SI" sz="2800" b="1" u="sng" dirty="0">
              <a:latin typeface="Calibri" pitchFamily="34" charset="0"/>
            </a:endParaRPr>
          </a:p>
          <a:p>
            <a:pPr eaLnBrk="1" hangingPunct="1">
              <a:buFont typeface="Wingdings" pitchFamily="2" charset="2"/>
              <a:buNone/>
              <a:defRPr/>
            </a:pPr>
            <a:r>
              <a:rPr lang="sl-SI" altLang="sl-SI" sz="2400" b="1" dirty="0">
                <a:solidFill>
                  <a:schemeClr val="tx2">
                    <a:lumMod val="60000"/>
                    <a:lumOff val="40000"/>
                  </a:schemeClr>
                </a:solidFill>
                <a:latin typeface="Calibri" pitchFamily="34" charset="0"/>
              </a:rPr>
              <a:t>TOČKOVNI  SISTEM</a:t>
            </a:r>
          </a:p>
          <a:p>
            <a:pPr eaLnBrk="1" hangingPunct="1">
              <a:defRPr/>
            </a:pPr>
            <a:r>
              <a:rPr lang="sl-SI" altLang="sl-SI" sz="2400" b="1" dirty="0">
                <a:latin typeface="Calibri" pitchFamily="34" charset="0"/>
              </a:rPr>
              <a:t>ZAKLJUČNE OCENE OBVEZNIH PREDMETOV</a:t>
            </a:r>
            <a:r>
              <a:rPr lang="sl-SI" altLang="sl-SI" sz="2400" dirty="0">
                <a:latin typeface="Calibri" pitchFamily="34" charset="0"/>
              </a:rPr>
              <a:t> 7., 8., 9. razred </a:t>
            </a:r>
          </a:p>
          <a:p>
            <a:pPr eaLnBrk="1" hangingPunct="1">
              <a:buFont typeface="Wingdings" pitchFamily="2" charset="2"/>
              <a:buNone/>
              <a:defRPr/>
            </a:pPr>
            <a:endParaRPr lang="sl-SI" altLang="sl-SI" sz="1400" dirty="0">
              <a:latin typeface="Calibri" pitchFamily="34" charset="0"/>
            </a:endParaRPr>
          </a:p>
          <a:p>
            <a:pPr eaLnBrk="1" hangingPunct="1">
              <a:buFont typeface="Wingdings" pitchFamily="2" charset="2"/>
              <a:buNone/>
              <a:defRPr/>
            </a:pPr>
            <a:r>
              <a:rPr lang="sl-SI" altLang="sl-SI" sz="2400" b="1" dirty="0">
                <a:latin typeface="Calibri" pitchFamily="34" charset="0"/>
              </a:rPr>
              <a:t>Maksimalno število točk: 175</a:t>
            </a:r>
          </a:p>
        </p:txBody>
      </p:sp>
      <p:sp>
        <p:nvSpPr>
          <p:cNvPr id="2" name="Označba mesta številke diapozitiva 1"/>
          <p:cNvSpPr>
            <a:spLocks noGrp="1"/>
          </p:cNvSpPr>
          <p:nvPr>
            <p:ph type="sldNum" sz="quarter" idx="12"/>
          </p:nvPr>
        </p:nvSpPr>
        <p:spPr/>
        <p:txBody>
          <a:bodyPr/>
          <a:lstStyle/>
          <a:p>
            <a:fld id="{0CC9BC24-7E84-49A7-A907-75A0F38EB0F9}" type="slidenum">
              <a:rPr lang="sl-SI" smtClean="0"/>
              <a:t>32</a:t>
            </a:fld>
            <a:endParaRPr lang="sl-SI"/>
          </a:p>
        </p:txBody>
      </p:sp>
    </p:spTree>
    <p:extLst>
      <p:ext uri="{BB962C8B-B14F-4D97-AF65-F5344CB8AC3E}">
        <p14:creationId xmlns:p14="http://schemas.microsoft.com/office/powerpoint/2010/main" val="792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25"/>
          <p:cNvSpPr>
            <a:spLocks noChangeArrowheads="1"/>
          </p:cNvSpPr>
          <p:nvPr/>
        </p:nvSpPr>
        <p:spPr bwMode="auto">
          <a:xfrm>
            <a:off x="1908176" y="211565"/>
            <a:ext cx="31067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eaLnBrk="1" hangingPunct="1">
              <a:spcBef>
                <a:spcPct val="0"/>
              </a:spcBef>
              <a:buClrTx/>
              <a:buSzTx/>
              <a:buFontTx/>
              <a:buNone/>
            </a:pPr>
            <a:r>
              <a:rPr lang="sl-SI" altLang="sl-SI" sz="2400" b="1" dirty="0">
                <a:solidFill>
                  <a:schemeClr val="tx2">
                    <a:lumMod val="60000"/>
                    <a:lumOff val="40000"/>
                  </a:schemeClr>
                </a:solidFill>
                <a:latin typeface="Calibri" pitchFamily="34" charset="0"/>
                <a:cs typeface="Times New Roman" pitchFamily="18" charset="0"/>
              </a:rPr>
              <a:t>OBVEZNI PREDMETI</a:t>
            </a:r>
            <a:endParaRPr lang="sl-SI" altLang="sl-SI" sz="2400" b="1" dirty="0">
              <a:solidFill>
                <a:schemeClr val="tx2">
                  <a:lumMod val="60000"/>
                  <a:lumOff val="40000"/>
                </a:schemeClr>
              </a:solidFill>
              <a:latin typeface="Calibri" pitchFamily="34" charset="0"/>
            </a:endParaRPr>
          </a:p>
          <a:p>
            <a:pPr>
              <a:spcBef>
                <a:spcPct val="0"/>
              </a:spcBef>
              <a:buClrTx/>
              <a:buSzTx/>
              <a:buFontTx/>
              <a:buNone/>
            </a:pPr>
            <a:endParaRPr lang="sl-SI" altLang="sl-SI" sz="2400" b="1" dirty="0">
              <a:solidFill>
                <a:srgbClr val="FFFF99"/>
              </a:solidFill>
              <a:latin typeface="Calibri" pitchFamily="34" charset="0"/>
            </a:endParaRPr>
          </a:p>
        </p:txBody>
      </p:sp>
      <p:graphicFrame>
        <p:nvGraphicFramePr>
          <p:cNvPr id="122130" name="Group 1298"/>
          <p:cNvGraphicFramePr>
            <a:graphicFrameLocks noGrp="1"/>
          </p:cNvGraphicFramePr>
          <p:nvPr>
            <p:extLst/>
          </p:nvPr>
        </p:nvGraphicFramePr>
        <p:xfrm>
          <a:off x="1916112" y="627064"/>
          <a:ext cx="8375650" cy="6220377"/>
        </p:xfrm>
        <a:graphic>
          <a:graphicData uri="http://schemas.openxmlformats.org/drawingml/2006/table">
            <a:tbl>
              <a:tblPr/>
              <a:tblGrid>
                <a:gridCol w="3932237">
                  <a:extLst>
                    <a:ext uri="{9D8B030D-6E8A-4147-A177-3AD203B41FA5}">
                      <a16:colId xmlns:a16="http://schemas.microsoft.com/office/drawing/2014/main" val="20000"/>
                    </a:ext>
                  </a:extLst>
                </a:gridCol>
                <a:gridCol w="1531938">
                  <a:extLst>
                    <a:ext uri="{9D8B030D-6E8A-4147-A177-3AD203B41FA5}">
                      <a16:colId xmlns:a16="http://schemas.microsoft.com/office/drawing/2014/main" val="20001"/>
                    </a:ext>
                  </a:extLst>
                </a:gridCol>
                <a:gridCol w="1560512">
                  <a:extLst>
                    <a:ext uri="{9D8B030D-6E8A-4147-A177-3AD203B41FA5}">
                      <a16:colId xmlns:a16="http://schemas.microsoft.com/office/drawing/2014/main" val="20002"/>
                    </a:ext>
                  </a:extLst>
                </a:gridCol>
                <a:gridCol w="1350963">
                  <a:extLst>
                    <a:ext uri="{9D8B030D-6E8A-4147-A177-3AD203B41FA5}">
                      <a16:colId xmlns:a16="http://schemas.microsoft.com/office/drawing/2014/main" val="20003"/>
                    </a:ext>
                  </a:extLst>
                </a:gridCol>
              </a:tblGrid>
              <a:tr h="485854">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pPr>
                      <a:endParaRPr kumimoji="0" lang="sl-SI" altLang="sl-SI" sz="1800" b="0" i="0" u="none" strike="noStrike" cap="none" normalizeH="0" baseline="0" dirty="0">
                        <a:ln>
                          <a:noFill/>
                        </a:ln>
                        <a:solidFill>
                          <a:schemeClr val="tx1"/>
                        </a:solidFill>
                        <a:effectLst>
                          <a:outerShdw blurRad="38100" dist="38100" dir="2700000" algn="tl">
                            <a:srgbClr val="000000"/>
                          </a:outerShdw>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1" i="0" u="none" strike="noStrike" cap="none" normalizeH="0" baseline="0" dirty="0">
                          <a:ln>
                            <a:noFill/>
                          </a:ln>
                          <a:solidFill>
                            <a:schemeClr val="tx1"/>
                          </a:solidFill>
                          <a:effectLst/>
                          <a:latin typeface="Calibri" pitchFamily="34" charset="0"/>
                          <a:cs typeface="Times New Roman" pitchFamily="18" charset="0"/>
                        </a:rPr>
                        <a:t>7.r.</a:t>
                      </a:r>
                      <a:endParaRPr kumimoji="0" lang="sl-SI" altLang="sl-SI" sz="18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1" i="0" u="none" strike="noStrike" cap="none" normalizeH="0" baseline="0" dirty="0">
                          <a:ln>
                            <a:noFill/>
                          </a:ln>
                          <a:solidFill>
                            <a:schemeClr val="tx1"/>
                          </a:solidFill>
                          <a:effectLst/>
                          <a:latin typeface="Calibri" pitchFamily="34" charset="0"/>
                          <a:cs typeface="Times New Roman" pitchFamily="18" charset="0"/>
                        </a:rPr>
                        <a:t>8.r.</a:t>
                      </a:r>
                      <a:endParaRPr kumimoji="0" lang="sl-SI" altLang="sl-SI" sz="18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1" i="0" u="none" strike="noStrike" cap="none" normalizeH="0" baseline="0" dirty="0">
                          <a:ln>
                            <a:noFill/>
                          </a:ln>
                          <a:solidFill>
                            <a:schemeClr val="tx1"/>
                          </a:solidFill>
                          <a:effectLst/>
                          <a:latin typeface="Calibri" pitchFamily="34" charset="0"/>
                          <a:cs typeface="Times New Roman" pitchFamily="18" charset="0"/>
                        </a:rPr>
                        <a:t>9.r.</a:t>
                      </a:r>
                      <a:endParaRPr kumimoji="0" lang="sl-SI" altLang="sl-SI" sz="18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335">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0" lang="sl-SI" altLang="sl-SI" sz="2000" b="0" i="0" u="none" strike="noStrike" cap="none" normalizeH="0" baseline="0" dirty="0">
                          <a:ln>
                            <a:noFill/>
                          </a:ln>
                          <a:solidFill>
                            <a:schemeClr val="tx1"/>
                          </a:solidFill>
                          <a:effectLst/>
                          <a:latin typeface="Calibri" pitchFamily="34" charset="0"/>
                          <a:cs typeface="Times New Roman" pitchFamily="18" charset="0"/>
                        </a:rPr>
                        <a:t>Slovenski jezik</a:t>
                      </a:r>
                      <a:endParaRPr kumimoji="0" lang="sl-SI" altLang="sl-SI" sz="20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charset="0"/>
                          <a:cs typeface="Times New Roman" pitchFamily="18" charset="0"/>
                        </a:rPr>
                        <a:t>5</a:t>
                      </a:r>
                      <a:endParaRPr kumimoji="0" lang="sl-SI" altLang="sl-SI"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charset="0"/>
                          <a:cs typeface="Times New Roman" pitchFamily="18" charset="0"/>
                        </a:rPr>
                        <a:t>5</a:t>
                      </a:r>
                      <a:endParaRPr kumimoji="0" lang="sl-SI" altLang="sl-SI" sz="1800" b="0" i="0" u="none" strike="noStrike" cap="none" normalizeH="0" baseline="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335">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0" lang="sl-SI" altLang="sl-SI" sz="2000" b="0" i="0" u="none" strike="noStrike" cap="none" normalizeH="0" baseline="0" dirty="0">
                          <a:ln>
                            <a:noFill/>
                          </a:ln>
                          <a:solidFill>
                            <a:schemeClr val="tx1"/>
                          </a:solidFill>
                          <a:effectLst/>
                          <a:latin typeface="Calibri" pitchFamily="34" charset="0"/>
                          <a:cs typeface="Times New Roman" pitchFamily="18" charset="0"/>
                        </a:rPr>
                        <a:t>Matematika</a:t>
                      </a:r>
                      <a:endParaRPr kumimoji="0" lang="sl-SI" altLang="sl-SI" sz="20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charset="0"/>
                          <a:cs typeface="Times New Roman" pitchFamily="18" charset="0"/>
                        </a:rPr>
                        <a:t>5</a:t>
                      </a:r>
                      <a:endParaRPr kumimoji="0" lang="sl-SI" altLang="sl-SI"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cs typeface="Times New Roman" pitchFamily="18" charset="0"/>
                        </a:rPr>
                        <a:t>5</a:t>
                      </a:r>
                      <a:endParaRPr kumimoji="0" lang="sl-SI" altLang="sl-SI" sz="1800" b="0" i="0" u="none" strike="noStrike" cap="none" normalizeH="0" baseline="0" dirty="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35">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0" lang="sl-SI" altLang="sl-SI" sz="2000" b="0" i="0" u="none" strike="noStrike" cap="none" normalizeH="0" baseline="0" dirty="0">
                          <a:ln>
                            <a:noFill/>
                          </a:ln>
                          <a:solidFill>
                            <a:schemeClr val="tx1"/>
                          </a:solidFill>
                          <a:effectLst/>
                          <a:latin typeface="Calibri" pitchFamily="34" charset="0"/>
                          <a:cs typeface="Times New Roman" pitchFamily="18" charset="0"/>
                        </a:rPr>
                        <a:t>Tuji jezik</a:t>
                      </a:r>
                      <a:endParaRPr kumimoji="0" lang="sl-SI" altLang="sl-SI" sz="20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charset="0"/>
                          <a:cs typeface="Times New Roman" pitchFamily="18" charset="0"/>
                        </a:rPr>
                        <a:t>5</a:t>
                      </a:r>
                      <a:endParaRPr kumimoji="0" lang="sl-SI" altLang="sl-SI"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cs typeface="Times New Roman" pitchFamily="18" charset="0"/>
                        </a:rPr>
                        <a:t>5</a:t>
                      </a:r>
                      <a:endParaRPr kumimoji="0" lang="sl-SI" altLang="sl-SI" sz="1800" b="0" i="0" u="none" strike="noStrike" cap="none" normalizeH="0" baseline="0" dirty="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35">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0" lang="sl-SI" altLang="sl-SI" sz="2000" b="0" i="0" u="none" strike="noStrike" cap="none" normalizeH="0" baseline="0" dirty="0">
                          <a:ln>
                            <a:noFill/>
                          </a:ln>
                          <a:solidFill>
                            <a:schemeClr val="tx1"/>
                          </a:solidFill>
                          <a:effectLst/>
                          <a:latin typeface="Calibri" pitchFamily="34" charset="0"/>
                          <a:cs typeface="Times New Roman" pitchFamily="18" charset="0"/>
                        </a:rPr>
                        <a:t>Likovna umetnost</a:t>
                      </a:r>
                      <a:endParaRPr kumimoji="0" lang="sl-SI" altLang="sl-SI" sz="20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charset="0"/>
                          <a:cs typeface="Times New Roman" pitchFamily="18" charset="0"/>
                        </a:rPr>
                        <a:t>5</a:t>
                      </a:r>
                      <a:endParaRPr kumimoji="0" lang="sl-SI" altLang="sl-SI"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cs typeface="Times New Roman" pitchFamily="18" charset="0"/>
                        </a:rPr>
                        <a:t>5</a:t>
                      </a:r>
                      <a:endParaRPr kumimoji="0" lang="sl-SI" altLang="sl-SI" sz="1800" b="0" i="0" u="none" strike="noStrike" cap="none" normalizeH="0" baseline="0" dirty="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335">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0" lang="sl-SI" altLang="sl-SI" sz="2000" b="0" i="0" u="none" strike="noStrike" cap="none" normalizeH="0" baseline="0" dirty="0">
                          <a:ln>
                            <a:noFill/>
                          </a:ln>
                          <a:solidFill>
                            <a:schemeClr val="tx1"/>
                          </a:solidFill>
                          <a:effectLst/>
                          <a:latin typeface="Calibri" pitchFamily="34" charset="0"/>
                          <a:cs typeface="Times New Roman" pitchFamily="18" charset="0"/>
                        </a:rPr>
                        <a:t>Glasbena umetnost</a:t>
                      </a:r>
                      <a:endParaRPr kumimoji="0" lang="sl-SI" altLang="sl-SI" sz="20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cs typeface="Times New Roman" pitchFamily="18"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cs typeface="Times New Roman" pitchFamily="18" charset="0"/>
                        </a:rPr>
                        <a:t>5</a:t>
                      </a:r>
                      <a:endParaRPr kumimoji="0" lang="sl-SI" altLang="sl-SI" sz="1800" b="0" i="0" u="none" strike="noStrike" cap="none" normalizeH="0" baseline="0" dirty="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335">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0" lang="sl-SI" altLang="sl-SI" sz="2000" b="0" i="0" u="none" strike="noStrike" cap="none" normalizeH="0" baseline="0" dirty="0">
                          <a:ln>
                            <a:noFill/>
                          </a:ln>
                          <a:solidFill>
                            <a:schemeClr val="tx1"/>
                          </a:solidFill>
                          <a:effectLst/>
                          <a:latin typeface="Calibri" pitchFamily="34" charset="0"/>
                          <a:cs typeface="Times New Roman" pitchFamily="18" charset="0"/>
                        </a:rPr>
                        <a:t>Geografija</a:t>
                      </a:r>
                      <a:endParaRPr kumimoji="0" lang="sl-SI" altLang="sl-SI" sz="20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charset="0"/>
                          <a:cs typeface="Times New Roman" pitchFamily="18" charset="0"/>
                        </a:rPr>
                        <a:t>5</a:t>
                      </a:r>
                      <a:endParaRPr kumimoji="0" lang="sl-SI" altLang="sl-SI"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cs typeface="Times New Roman" pitchFamily="18" charset="0"/>
                        </a:rPr>
                        <a:t>5</a:t>
                      </a:r>
                      <a:endParaRPr kumimoji="0" lang="sl-SI" altLang="sl-SI" sz="1800" b="0" i="0" u="none" strike="noStrike" cap="none" normalizeH="0" baseline="0" dirty="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335">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0" lang="sl-SI" altLang="sl-SI" sz="2000" b="0" i="0" u="none" strike="noStrike" cap="none" normalizeH="0" baseline="0" dirty="0">
                          <a:ln>
                            <a:noFill/>
                          </a:ln>
                          <a:solidFill>
                            <a:schemeClr val="tx1"/>
                          </a:solidFill>
                          <a:effectLst/>
                          <a:latin typeface="Calibri" pitchFamily="34" charset="0"/>
                          <a:cs typeface="Times New Roman" pitchFamily="18" charset="0"/>
                        </a:rPr>
                        <a:t>Zgodovina</a:t>
                      </a:r>
                      <a:endParaRPr kumimoji="0" lang="sl-SI" altLang="sl-SI" sz="20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charset="0"/>
                          <a:cs typeface="Times New Roman" pitchFamily="18" charset="0"/>
                        </a:rPr>
                        <a:t>5</a:t>
                      </a:r>
                      <a:endParaRPr kumimoji="0" lang="sl-SI" altLang="sl-SI"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cs typeface="Times New Roman" pitchFamily="18" charset="0"/>
                        </a:rPr>
                        <a:t>5</a:t>
                      </a:r>
                      <a:endParaRPr kumimoji="0" lang="sl-SI" altLang="sl-SI" sz="1800" b="0" i="0" u="none" strike="noStrike" cap="none" normalizeH="0" baseline="0" dirty="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9162">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0" lang="sl-SI" altLang="sl-SI" sz="2000" b="0" i="0" u="none" strike="noStrike" cap="none" normalizeH="0" baseline="0" dirty="0">
                          <a:ln>
                            <a:noFill/>
                          </a:ln>
                          <a:solidFill>
                            <a:schemeClr val="tx1"/>
                          </a:solidFill>
                          <a:effectLst/>
                          <a:latin typeface="Calibri" pitchFamily="34" charset="0"/>
                          <a:cs typeface="Times New Roman" pitchFamily="18" charset="0"/>
                        </a:rPr>
                        <a:t>Državljanska in domovinska kultura in etika</a:t>
                      </a:r>
                      <a:endParaRPr kumimoji="0" lang="sl-SI" altLang="sl-SI" sz="20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charset="0"/>
                          <a:cs typeface="Times New Roman" pitchFamily="18" charset="0"/>
                        </a:rPr>
                        <a:t>5</a:t>
                      </a:r>
                      <a:endParaRPr kumimoji="0" lang="sl-SI" altLang="sl-SI"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pPr>
                      <a:endParaRPr kumimoji="0" lang="sl-SI" altLang="sl-SI" sz="1800" b="0" i="0" u="none" strike="noStrike" cap="none" normalizeH="0" baseline="0" dirty="0">
                        <a:ln>
                          <a:noFill/>
                        </a:ln>
                        <a:solidFill>
                          <a:schemeClr val="tx1"/>
                        </a:solidFill>
                        <a:effectLst>
                          <a:outerShdw blurRad="38100" dist="38100" dir="2700000" algn="tl">
                            <a:srgbClr val="000000"/>
                          </a:outerShdw>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719">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0" lang="sl-SI" altLang="sl-SI" sz="2000" b="0" i="0" u="none" strike="noStrike" cap="none" normalizeH="0" baseline="0" dirty="0">
                          <a:ln>
                            <a:noFill/>
                          </a:ln>
                          <a:solidFill>
                            <a:schemeClr val="tx1"/>
                          </a:solidFill>
                          <a:effectLst/>
                          <a:latin typeface="Calibri" pitchFamily="34" charset="0"/>
                          <a:cs typeface="Times New Roman" pitchFamily="18" charset="0"/>
                        </a:rPr>
                        <a:t>Fizika</a:t>
                      </a:r>
                      <a:endParaRPr kumimoji="0" lang="sl-SI" altLang="sl-SI" sz="20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pPr>
                      <a:endParaRPr kumimoji="0" lang="sl-SI" altLang="sl-SI" sz="1800" b="0" i="0" u="none" strike="noStrike" cap="none" normalizeH="0" baseline="0" dirty="0">
                        <a:ln>
                          <a:noFill/>
                        </a:ln>
                        <a:solidFill>
                          <a:schemeClr val="tx1"/>
                        </a:solidFill>
                        <a:effectLst>
                          <a:outerShdw blurRad="38100" dist="38100" dir="2700000" algn="tl">
                            <a:srgbClr val="000000"/>
                          </a:outerShdw>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charset="0"/>
                          <a:cs typeface="Times New Roman" pitchFamily="18" charset="0"/>
                        </a:rPr>
                        <a:t>5</a:t>
                      </a:r>
                      <a:endParaRPr kumimoji="0" lang="sl-SI" altLang="sl-SI"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cs typeface="Times New Roman" pitchFamily="18" charset="0"/>
                        </a:rPr>
                        <a:t>5</a:t>
                      </a:r>
                      <a:endParaRPr kumimoji="0" lang="sl-SI" altLang="sl-SI" sz="1800" b="0" i="0" u="none" strike="noStrike" cap="none" normalizeH="0" baseline="0" dirty="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6131">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0" lang="sl-SI" altLang="sl-SI" sz="2000" b="0" i="0" u="none" strike="noStrike" cap="none" normalizeH="0" baseline="0" dirty="0">
                          <a:ln>
                            <a:noFill/>
                          </a:ln>
                          <a:solidFill>
                            <a:schemeClr val="tx1"/>
                          </a:solidFill>
                          <a:effectLst/>
                          <a:latin typeface="Calibri" pitchFamily="34" charset="0"/>
                          <a:cs typeface="Times New Roman" pitchFamily="18" charset="0"/>
                        </a:rPr>
                        <a:t>Kemija</a:t>
                      </a:r>
                      <a:endParaRPr kumimoji="0" lang="sl-SI" altLang="sl-SI" sz="20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pPr>
                      <a:endParaRPr kumimoji="0" lang="sl-SI" altLang="sl-SI" sz="1800" b="0" i="0" u="none" strike="noStrike" cap="none" normalizeH="0" baseline="0" dirty="0">
                        <a:ln>
                          <a:noFill/>
                        </a:ln>
                        <a:solidFill>
                          <a:schemeClr val="tx1"/>
                        </a:solidFill>
                        <a:effectLst>
                          <a:outerShdw blurRad="38100" dist="38100" dir="2700000" algn="tl">
                            <a:srgbClr val="000000"/>
                          </a:outerShdw>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charset="0"/>
                          <a:cs typeface="Times New Roman" pitchFamily="18" charset="0"/>
                        </a:rPr>
                        <a:t>5</a:t>
                      </a:r>
                      <a:endParaRPr kumimoji="0" lang="sl-SI" altLang="sl-SI"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cs typeface="Times New Roman" pitchFamily="18" charset="0"/>
                        </a:rPr>
                        <a:t>5</a:t>
                      </a:r>
                      <a:endParaRPr kumimoji="0" lang="sl-SI" altLang="sl-SI" sz="1800" b="0" i="0" u="none" strike="noStrike" cap="none" normalizeH="0" baseline="0" dirty="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9306">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0" lang="sl-SI" altLang="sl-SI" sz="2000" b="0" i="0" u="none" strike="noStrike" cap="none" normalizeH="0" baseline="0" dirty="0">
                          <a:ln>
                            <a:noFill/>
                          </a:ln>
                          <a:solidFill>
                            <a:schemeClr val="tx1"/>
                          </a:solidFill>
                          <a:effectLst/>
                          <a:latin typeface="Calibri" pitchFamily="34" charset="0"/>
                          <a:cs typeface="Times New Roman" pitchFamily="18" charset="0"/>
                        </a:rPr>
                        <a:t>Biologija</a:t>
                      </a:r>
                      <a:endParaRPr kumimoji="0" lang="sl-SI" altLang="sl-SI" sz="20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pPr>
                      <a:endParaRPr kumimoji="0" lang="sl-SI" altLang="sl-SI" sz="1800" b="0" i="0" u="none" strike="noStrike" cap="none" normalizeH="0" baseline="0" dirty="0">
                        <a:ln>
                          <a:noFill/>
                        </a:ln>
                        <a:solidFill>
                          <a:schemeClr val="tx1"/>
                        </a:solidFill>
                        <a:effectLst>
                          <a:outerShdw blurRad="38100" dist="38100" dir="2700000" algn="tl">
                            <a:srgbClr val="000000"/>
                          </a:outerShdw>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cs typeface="Times New Roman" pitchFamily="18" charset="0"/>
                        </a:rPr>
                        <a:t>5</a:t>
                      </a:r>
                      <a:endParaRPr kumimoji="0" lang="sl-SI" altLang="sl-SI" sz="1800" b="0" i="0" u="none" strike="noStrike" cap="none" normalizeH="0" baseline="0" dirty="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4544">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0" lang="sl-SI" altLang="sl-SI" sz="2000" b="0" i="0" u="none" strike="noStrike" cap="none" normalizeH="0" baseline="0" dirty="0">
                          <a:ln>
                            <a:noFill/>
                          </a:ln>
                          <a:solidFill>
                            <a:schemeClr val="tx1"/>
                          </a:solidFill>
                          <a:effectLst/>
                          <a:latin typeface="Calibri" pitchFamily="34" charset="0"/>
                          <a:cs typeface="Times New Roman" pitchFamily="18" charset="0"/>
                        </a:rPr>
                        <a:t>Naravoslovje</a:t>
                      </a:r>
                      <a:endParaRPr kumimoji="0" lang="sl-SI" altLang="sl-SI" sz="20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pPr>
                      <a:endParaRPr kumimoji="0" lang="sl-SI" altLang="sl-SI" sz="1800" b="0" i="0" u="none" strike="noStrike" cap="none" normalizeH="0" baseline="0" dirty="0">
                        <a:ln>
                          <a:noFill/>
                        </a:ln>
                        <a:solidFill>
                          <a:schemeClr val="tx1"/>
                        </a:solidFill>
                        <a:effectLst>
                          <a:outerShdw blurRad="38100" dist="38100" dir="2700000" algn="tl">
                            <a:srgbClr val="000000"/>
                          </a:outerShdw>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pPr>
                      <a:endParaRPr kumimoji="0" lang="sl-SI" altLang="sl-SI" sz="1800" b="0" i="0" u="none" strike="noStrike" cap="none" normalizeH="0" baseline="0" dirty="0">
                        <a:ln>
                          <a:noFill/>
                        </a:ln>
                        <a:solidFill>
                          <a:schemeClr val="tx1"/>
                        </a:solidFill>
                        <a:effectLst>
                          <a:outerShdw blurRad="38100" dist="38100" dir="2700000" algn="tl">
                            <a:srgbClr val="000000"/>
                          </a:outerShdw>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49306">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0" lang="sl-SI" altLang="sl-SI" sz="2000" b="0" i="0" u="none" strike="noStrike" cap="none" normalizeH="0" baseline="0" dirty="0">
                          <a:ln>
                            <a:noFill/>
                          </a:ln>
                          <a:solidFill>
                            <a:schemeClr val="tx1"/>
                          </a:solidFill>
                          <a:effectLst/>
                          <a:latin typeface="Calibri" pitchFamily="34" charset="0"/>
                          <a:cs typeface="Times New Roman" pitchFamily="18" charset="0"/>
                        </a:rPr>
                        <a:t>Tehnika in tehnolog.</a:t>
                      </a:r>
                      <a:endParaRPr kumimoji="0" lang="sl-SI" altLang="sl-SI" sz="20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charset="0"/>
                          <a:cs typeface="Times New Roman" pitchFamily="18" charset="0"/>
                        </a:rPr>
                        <a:t>5</a:t>
                      </a:r>
                      <a:endParaRPr kumimoji="0" lang="sl-SI" altLang="sl-SI"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pPr>
                      <a:endParaRPr kumimoji="0" lang="sl-SI" altLang="sl-SI" sz="1800" b="0" i="0" u="none" strike="noStrike" cap="none" normalizeH="0" baseline="0" dirty="0">
                        <a:ln>
                          <a:noFill/>
                        </a:ln>
                        <a:solidFill>
                          <a:schemeClr val="tx1"/>
                        </a:solidFill>
                        <a:effectLst>
                          <a:outerShdw blurRad="38100" dist="38100" dir="2700000" algn="tl">
                            <a:srgbClr val="000000"/>
                          </a:outerShdw>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5335">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0" lang="sl-SI" altLang="sl-SI" sz="2000" b="0" i="0" u="none" strike="noStrike" cap="none" normalizeH="0" baseline="0" dirty="0">
                          <a:ln>
                            <a:noFill/>
                          </a:ln>
                          <a:solidFill>
                            <a:schemeClr val="tx1"/>
                          </a:solidFill>
                          <a:effectLst/>
                          <a:latin typeface="Calibri" pitchFamily="34" charset="0"/>
                          <a:cs typeface="Times New Roman" pitchFamily="18" charset="0"/>
                        </a:rPr>
                        <a:t>Šport</a:t>
                      </a:r>
                      <a:endParaRPr kumimoji="0" lang="sl-SI" altLang="sl-SI" sz="20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charset="0"/>
                          <a:cs typeface="Times New Roman" pitchFamily="18" charset="0"/>
                        </a:rPr>
                        <a:t>5</a:t>
                      </a:r>
                      <a:endParaRPr kumimoji="0" lang="sl-SI" altLang="sl-SI"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charset="0"/>
                          <a:cs typeface="Times New Roman" pitchFamily="18" charset="0"/>
                        </a:rPr>
                        <a:t>5</a:t>
                      </a:r>
                      <a:endParaRPr kumimoji="0" lang="sl-SI" altLang="sl-SI" sz="1800" b="0" i="0" u="none" strike="noStrike" cap="none" normalizeH="0" baseline="0" dirty="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681149">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0" lang="sl-SI" altLang="sl-SI" sz="2000" b="1" i="0" u="none" strike="noStrike" cap="none" normalizeH="0" baseline="0" dirty="0">
                          <a:ln>
                            <a:noFill/>
                          </a:ln>
                          <a:solidFill>
                            <a:schemeClr val="tx1"/>
                          </a:solidFill>
                          <a:effectLst/>
                          <a:latin typeface="Calibri" pitchFamily="34" charset="0"/>
                          <a:cs typeface="Times New Roman" pitchFamily="18" charset="0"/>
                        </a:rPr>
                        <a:t>Število točk</a:t>
                      </a:r>
                      <a:endParaRPr kumimoji="0" lang="sl-SI" altLang="sl-SI" sz="20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1" i="0" u="none" strike="noStrike" cap="none" normalizeH="0" baseline="0" dirty="0">
                          <a:ln>
                            <a:noFill/>
                          </a:ln>
                          <a:solidFill>
                            <a:schemeClr val="tx1"/>
                          </a:solidFill>
                          <a:effectLst/>
                          <a:latin typeface="Calibri" pitchFamily="34" charset="0"/>
                          <a:cs typeface="Times New Roman" pitchFamily="18" charset="0"/>
                        </a:rPr>
                        <a:t>55 </a:t>
                      </a:r>
                    </a:p>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1" i="0" u="none" strike="noStrike" cap="none" normalizeH="0" baseline="0" dirty="0">
                          <a:ln>
                            <a:noFill/>
                          </a:ln>
                          <a:solidFill>
                            <a:schemeClr val="tx1"/>
                          </a:solidFill>
                          <a:effectLst/>
                          <a:latin typeface="Calibri" pitchFamily="34" charset="0"/>
                          <a:cs typeface="Times New Roman" pitchFamily="18" charset="0"/>
                        </a:rPr>
                        <a:t>(11x5)</a:t>
                      </a:r>
                      <a:endParaRPr kumimoji="0" lang="sl-SI" altLang="sl-SI" sz="18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1" i="0" u="none" strike="noStrike" cap="none" normalizeH="0" baseline="0" dirty="0">
                          <a:ln>
                            <a:noFill/>
                          </a:ln>
                          <a:solidFill>
                            <a:schemeClr val="tx1"/>
                          </a:solidFill>
                          <a:effectLst/>
                          <a:latin typeface="Calibri" pitchFamily="34" charset="0"/>
                          <a:cs typeface="Times New Roman" pitchFamily="18" charset="0"/>
                        </a:rPr>
                        <a:t>65  </a:t>
                      </a:r>
                    </a:p>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1" i="0" u="none" strike="noStrike" cap="none" normalizeH="0" baseline="0" dirty="0">
                          <a:ln>
                            <a:noFill/>
                          </a:ln>
                          <a:solidFill>
                            <a:schemeClr val="tx1"/>
                          </a:solidFill>
                          <a:effectLst/>
                          <a:latin typeface="Calibri" pitchFamily="34" charset="0"/>
                          <a:cs typeface="Times New Roman" pitchFamily="18" charset="0"/>
                        </a:rPr>
                        <a:t>(13x5)</a:t>
                      </a:r>
                      <a:endParaRPr kumimoji="0" lang="sl-SI" altLang="sl-SI" sz="18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1" i="0" u="none" strike="noStrike" cap="none" normalizeH="0" baseline="0" dirty="0">
                          <a:ln>
                            <a:noFill/>
                          </a:ln>
                          <a:solidFill>
                            <a:schemeClr val="tx1"/>
                          </a:solidFill>
                          <a:effectLst/>
                          <a:latin typeface="Calibri" pitchFamily="34" charset="0"/>
                          <a:cs typeface="Times New Roman" pitchFamily="18" charset="0"/>
                        </a:rPr>
                        <a:t>55</a:t>
                      </a:r>
                    </a:p>
                    <a:p>
                      <a:pPr marL="0" marR="0" lvl="0" indent="0" algn="ctr" defTabSz="914400" rtl="0" eaLnBrk="1" fontAlgn="base" latinLnBrk="0" hangingPunct="1">
                        <a:lnSpc>
                          <a:spcPct val="80000"/>
                        </a:lnSpc>
                        <a:spcBef>
                          <a:spcPct val="0"/>
                        </a:spcBef>
                        <a:spcAft>
                          <a:spcPct val="0"/>
                        </a:spcAft>
                        <a:buClrTx/>
                        <a:buSzTx/>
                        <a:buFontTx/>
                        <a:buNone/>
                        <a:tabLst/>
                      </a:pPr>
                      <a:r>
                        <a:rPr kumimoji="0" lang="sl-SI" altLang="sl-SI" sz="1800" b="1" i="0" u="none" strike="noStrike" cap="none" normalizeH="0" baseline="0" dirty="0">
                          <a:ln>
                            <a:noFill/>
                          </a:ln>
                          <a:solidFill>
                            <a:schemeClr val="tx1"/>
                          </a:solidFill>
                          <a:effectLst/>
                          <a:latin typeface="Calibri" pitchFamily="34" charset="0"/>
                          <a:cs typeface="Times New Roman" pitchFamily="18" charset="0"/>
                        </a:rPr>
                        <a:t>  (11x5)</a:t>
                      </a:r>
                      <a:endParaRPr kumimoji="0" lang="sl-SI" altLang="sl-SI" sz="1800" b="0" i="0" u="none" strike="noStrike" cap="none" normalizeH="0" baseline="0" dirty="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2" name="Označba mesta številke diapozitiva 1"/>
          <p:cNvSpPr>
            <a:spLocks noGrp="1"/>
          </p:cNvSpPr>
          <p:nvPr>
            <p:ph type="sldNum" sz="quarter" idx="12"/>
          </p:nvPr>
        </p:nvSpPr>
        <p:spPr/>
        <p:txBody>
          <a:bodyPr/>
          <a:lstStyle/>
          <a:p>
            <a:fld id="{0CC9BC24-7E84-49A7-A907-75A0F38EB0F9}" type="slidenum">
              <a:rPr lang="sl-SI" smtClean="0"/>
              <a:t>33</a:t>
            </a:fld>
            <a:endParaRPr lang="sl-SI"/>
          </a:p>
        </p:txBody>
      </p:sp>
    </p:spTree>
    <p:extLst>
      <p:ext uri="{BB962C8B-B14F-4D97-AF65-F5344CB8AC3E}">
        <p14:creationId xmlns:p14="http://schemas.microsoft.com/office/powerpoint/2010/main" val="2824961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7AD69DD-3512-40FD-B8E8-7429BC9D0D64}"/>
              </a:ext>
            </a:extLst>
          </p:cNvPr>
          <p:cNvSpPr txBox="1">
            <a:spLocks noChangeArrowheads="1"/>
          </p:cNvSpPr>
          <p:nvPr/>
        </p:nvSpPr>
        <p:spPr>
          <a:xfrm>
            <a:off x="1802775" y="868363"/>
            <a:ext cx="8229600" cy="5853112"/>
          </a:xfrm>
          <a:prstGeom prst="rect">
            <a:avLst/>
          </a:prstGeom>
        </p:spPr>
        <p:txBody>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buFont typeface="Wingdings" pitchFamily="2" charset="2"/>
              <a:buNone/>
              <a:defRPr/>
            </a:pPr>
            <a:r>
              <a:rPr lang="sl-SI" altLang="sl-SI" b="1">
                <a:latin typeface="Calibri" pitchFamily="34" charset="0"/>
              </a:rPr>
              <a:t>UMETNIŠKA GIMNAZIJA </a:t>
            </a:r>
            <a:endParaRPr lang="sl-SI" altLang="sl-SI">
              <a:latin typeface="Calibri" pitchFamily="34" charset="0"/>
            </a:endParaRPr>
          </a:p>
          <a:p>
            <a:pPr>
              <a:defRPr/>
            </a:pPr>
            <a:r>
              <a:rPr lang="sl-SI" altLang="sl-SI" sz="2800">
                <a:latin typeface="Calibri" pitchFamily="34" charset="0"/>
              </a:rPr>
              <a:t>Merila za izbiro kandidatov v primeru omejitve vpisa se uporabijo po uspešno opravljenem preizkusu nadarjenosti.</a:t>
            </a:r>
            <a:endParaRPr lang="sl-SI" altLang="sl-SI" sz="2800" b="1">
              <a:latin typeface="Calibri" pitchFamily="34" charset="0"/>
            </a:endParaRPr>
          </a:p>
          <a:p>
            <a:pPr>
              <a:buFont typeface="Wingdings" pitchFamily="2" charset="2"/>
              <a:buNone/>
              <a:defRPr/>
            </a:pPr>
            <a:endParaRPr lang="sl-SI" altLang="sl-SI" sz="2800" b="1">
              <a:latin typeface="Calibri" pitchFamily="34" charset="0"/>
            </a:endParaRPr>
          </a:p>
          <a:p>
            <a:pPr>
              <a:buFont typeface="Wingdings" pitchFamily="2" charset="2"/>
              <a:buNone/>
              <a:defRPr/>
            </a:pPr>
            <a:r>
              <a:rPr lang="sl-SI" altLang="sl-SI" b="1">
                <a:latin typeface="Calibri" pitchFamily="34" charset="0"/>
              </a:rPr>
              <a:t>PROGRAM GIMNAZIJA (š)</a:t>
            </a:r>
            <a:endParaRPr lang="sl-SI" altLang="sl-SI">
              <a:latin typeface="Calibri" pitchFamily="34" charset="0"/>
            </a:endParaRPr>
          </a:p>
          <a:p>
            <a:pPr>
              <a:defRPr/>
            </a:pPr>
            <a:r>
              <a:rPr lang="sl-SI" altLang="sl-SI" sz="2800">
                <a:latin typeface="Calibri" pitchFamily="34" charset="0"/>
              </a:rPr>
              <a:t>Poleg točk pridobljenih iz učnega uspeha se štejejo še </a:t>
            </a:r>
            <a:r>
              <a:rPr lang="sl-SI" altLang="sl-SI" sz="2800" u="sng">
                <a:latin typeface="Calibri" pitchFamily="34" charset="0"/>
              </a:rPr>
              <a:t>športni dosežki</a:t>
            </a:r>
            <a:r>
              <a:rPr lang="sl-SI" altLang="sl-SI" sz="2800">
                <a:latin typeface="Calibri" pitchFamily="34" charset="0"/>
              </a:rPr>
              <a:t> opredeljeni s statusi; </a:t>
            </a:r>
            <a:r>
              <a:rPr lang="sl-SI" altLang="sl-SI" sz="1800">
                <a:latin typeface="Calibri" pitchFamily="34" charset="0"/>
              </a:rPr>
              <a:t>status A in status B.  </a:t>
            </a:r>
            <a:endParaRPr lang="sl-SI" altLang="sl-SI" sz="1800" dirty="0">
              <a:latin typeface="Calibri" pitchFamily="34" charset="0"/>
            </a:endParaRPr>
          </a:p>
        </p:txBody>
      </p:sp>
    </p:spTree>
    <p:extLst>
      <p:ext uri="{BB962C8B-B14F-4D97-AF65-F5344CB8AC3E}">
        <p14:creationId xmlns:p14="http://schemas.microsoft.com/office/powerpoint/2010/main" val="3804354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0658193-766E-42B0-9AA9-E2D1018CAF3C}"/>
              </a:ext>
            </a:extLst>
          </p:cNvPr>
          <p:cNvSpPr txBox="1">
            <a:spLocks noChangeArrowheads="1"/>
          </p:cNvSpPr>
          <p:nvPr/>
        </p:nvSpPr>
        <p:spPr>
          <a:xfrm>
            <a:off x="1979612" y="277813"/>
            <a:ext cx="8229600" cy="6246812"/>
          </a:xfrm>
          <a:prstGeom prst="rect">
            <a:avLst/>
          </a:prstGeom>
        </p:spPr>
        <p:txBody>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ctr">
              <a:buFont typeface="Wingdings" pitchFamily="2" charset="2"/>
              <a:buNone/>
              <a:defRPr/>
            </a:pPr>
            <a:r>
              <a:rPr lang="sl-SI" altLang="sl-SI" sz="2800" b="1">
                <a:solidFill>
                  <a:schemeClr val="tx2">
                    <a:lumMod val="60000"/>
                    <a:lumOff val="40000"/>
                  </a:schemeClr>
                </a:solidFill>
                <a:latin typeface="Calibri" pitchFamily="34" charset="0"/>
              </a:rPr>
              <a:t>MERILO IZBIRE UČENCEV </a:t>
            </a:r>
          </a:p>
          <a:p>
            <a:pPr algn="ctr">
              <a:buFont typeface="Wingdings" pitchFamily="2" charset="2"/>
              <a:buNone/>
              <a:defRPr/>
            </a:pPr>
            <a:r>
              <a:rPr lang="sl-SI" altLang="sl-SI" sz="2800" b="1">
                <a:solidFill>
                  <a:schemeClr val="tx2">
                    <a:lumMod val="60000"/>
                    <a:lumOff val="40000"/>
                  </a:schemeClr>
                </a:solidFill>
                <a:latin typeface="Calibri" pitchFamily="34" charset="0"/>
              </a:rPr>
              <a:t>z istim številom točk na spodnji meji </a:t>
            </a:r>
          </a:p>
          <a:p>
            <a:pPr algn="ctr">
              <a:buFont typeface="Wingdings" pitchFamily="2" charset="2"/>
              <a:buNone/>
              <a:defRPr/>
            </a:pPr>
            <a:r>
              <a:rPr lang="sl-SI" altLang="sl-SI" sz="2800" b="1">
                <a:solidFill>
                  <a:schemeClr val="tx2">
                    <a:lumMod val="60000"/>
                    <a:lumOff val="40000"/>
                  </a:schemeClr>
                </a:solidFill>
                <a:latin typeface="Calibri" pitchFamily="34" charset="0"/>
              </a:rPr>
              <a:t>v prvem ali drugem krogu izbirnega postopka</a:t>
            </a:r>
            <a:endParaRPr lang="sl-SI" altLang="sl-SI" sz="2800" b="1" i="1" u="sng">
              <a:solidFill>
                <a:schemeClr val="tx2">
                  <a:lumMod val="60000"/>
                  <a:lumOff val="40000"/>
                </a:schemeClr>
              </a:solidFill>
              <a:latin typeface="Calibri" pitchFamily="34" charset="0"/>
            </a:endParaRPr>
          </a:p>
          <a:p>
            <a:pPr>
              <a:buFont typeface="Wingdings" pitchFamily="2" charset="2"/>
              <a:buNone/>
              <a:defRPr/>
            </a:pPr>
            <a:endParaRPr lang="sl-SI" altLang="sl-SI" sz="2400" b="1" i="1" u="sng">
              <a:latin typeface="Calibri" pitchFamily="34" charset="0"/>
            </a:endParaRPr>
          </a:p>
          <a:p>
            <a:pPr>
              <a:buFont typeface="Wingdings" pitchFamily="2" charset="2"/>
              <a:buNone/>
              <a:defRPr/>
            </a:pPr>
            <a:r>
              <a:rPr lang="sl-SI" altLang="sl-SI" sz="2800" b="1" i="1" u="sng">
                <a:solidFill>
                  <a:schemeClr val="tx2">
                    <a:lumMod val="60000"/>
                    <a:lumOff val="40000"/>
                  </a:schemeClr>
                </a:solidFill>
                <a:latin typeface="Calibri" pitchFamily="34" charset="0"/>
              </a:rPr>
              <a:t>Prvi kriterij</a:t>
            </a:r>
            <a:endParaRPr lang="sl-SI" altLang="sl-SI" sz="2800">
              <a:solidFill>
                <a:schemeClr val="tx2">
                  <a:lumMod val="60000"/>
                  <a:lumOff val="40000"/>
                </a:schemeClr>
              </a:solidFill>
              <a:latin typeface="Calibri" pitchFamily="34" charset="0"/>
            </a:endParaRPr>
          </a:p>
          <a:p>
            <a:pPr>
              <a:buFont typeface="Wingdings" pitchFamily="2" charset="2"/>
              <a:buNone/>
              <a:defRPr/>
            </a:pPr>
            <a:r>
              <a:rPr lang="sl-SI" altLang="sl-SI" sz="2400">
                <a:latin typeface="Calibri" pitchFamily="34" charset="0"/>
              </a:rPr>
              <a:t>Učence se izbere na podlagi točk, </a:t>
            </a:r>
            <a:r>
              <a:rPr lang="sl-SI" altLang="sl-SI" sz="2400" b="1">
                <a:latin typeface="Calibri" pitchFamily="34" charset="0"/>
              </a:rPr>
              <a:t>DOSEŽENIH NA NACIONALNIH </a:t>
            </a:r>
          </a:p>
          <a:p>
            <a:pPr>
              <a:buFont typeface="Wingdings" pitchFamily="2" charset="2"/>
              <a:buNone/>
              <a:defRPr/>
            </a:pPr>
            <a:r>
              <a:rPr lang="sl-SI" altLang="sl-SI" sz="2400" b="1">
                <a:latin typeface="Calibri" pitchFamily="34" charset="0"/>
              </a:rPr>
              <a:t>PREIZKUSIH ZNANJA iz slovenščine in matematike. </a:t>
            </a:r>
            <a:endParaRPr lang="sl-SI" altLang="sl-SI" sz="2400" b="1" i="1" u="sng">
              <a:latin typeface="Calibri" pitchFamily="34" charset="0"/>
            </a:endParaRPr>
          </a:p>
          <a:p>
            <a:pPr>
              <a:buFont typeface="Wingdings" pitchFamily="2" charset="2"/>
              <a:buNone/>
              <a:defRPr/>
            </a:pPr>
            <a:endParaRPr lang="sl-SI" altLang="sl-SI" sz="2400" b="1" i="1" u="sng">
              <a:latin typeface="Calibri" pitchFamily="34" charset="0"/>
            </a:endParaRPr>
          </a:p>
          <a:p>
            <a:pPr>
              <a:buFont typeface="Wingdings" pitchFamily="2" charset="2"/>
              <a:buNone/>
              <a:defRPr/>
            </a:pPr>
            <a:r>
              <a:rPr lang="sl-SI" altLang="sl-SI" sz="2800" b="1" i="1" u="sng">
                <a:solidFill>
                  <a:schemeClr val="tx2">
                    <a:lumMod val="60000"/>
                    <a:lumOff val="40000"/>
                  </a:schemeClr>
                </a:solidFill>
                <a:latin typeface="Calibri" pitchFamily="34" charset="0"/>
              </a:rPr>
              <a:t>Drugi kriterij</a:t>
            </a:r>
            <a:endParaRPr lang="sl-SI" altLang="sl-SI" sz="2800">
              <a:solidFill>
                <a:schemeClr val="tx2">
                  <a:lumMod val="60000"/>
                  <a:lumOff val="40000"/>
                </a:schemeClr>
              </a:solidFill>
              <a:latin typeface="Calibri" pitchFamily="34" charset="0"/>
            </a:endParaRPr>
          </a:p>
          <a:p>
            <a:pPr>
              <a:buFont typeface="Wingdings" pitchFamily="2" charset="2"/>
              <a:buNone/>
              <a:defRPr/>
            </a:pPr>
            <a:r>
              <a:rPr lang="sl-SI" altLang="sl-SI" sz="2400">
                <a:latin typeface="Calibri" pitchFamily="34" charset="0"/>
              </a:rPr>
              <a:t>Če je še vedno več učencev z istim številom točk kakor je prostih </a:t>
            </a:r>
          </a:p>
          <a:p>
            <a:pPr>
              <a:buFont typeface="Wingdings" pitchFamily="2" charset="2"/>
              <a:buNone/>
              <a:defRPr/>
            </a:pPr>
            <a:r>
              <a:rPr lang="sl-SI" altLang="sl-SI" sz="2400">
                <a:latin typeface="Calibri" pitchFamily="34" charset="0"/>
              </a:rPr>
              <a:t>mest, jih šola izbere na podlagi </a:t>
            </a:r>
            <a:r>
              <a:rPr lang="sl-SI" altLang="sl-SI" sz="2400" b="1">
                <a:latin typeface="Calibri" pitchFamily="34" charset="0"/>
              </a:rPr>
              <a:t>DODATNIH TOČK</a:t>
            </a:r>
            <a:r>
              <a:rPr lang="sl-SI" altLang="sl-SI" sz="2400">
                <a:latin typeface="Calibri" pitchFamily="34" charset="0"/>
              </a:rPr>
              <a:t>, doseženih po </a:t>
            </a:r>
          </a:p>
          <a:p>
            <a:pPr>
              <a:buFont typeface="Wingdings" pitchFamily="2" charset="2"/>
              <a:buNone/>
              <a:defRPr/>
            </a:pPr>
            <a:r>
              <a:rPr lang="sl-SI" altLang="sl-SI" sz="2400">
                <a:latin typeface="Calibri" pitchFamily="34" charset="0"/>
              </a:rPr>
              <a:t>merilih, ki jih </a:t>
            </a:r>
            <a:r>
              <a:rPr lang="sl-SI" altLang="sl-SI" sz="2400" b="1">
                <a:latin typeface="Calibri" pitchFamily="34" charset="0"/>
              </a:rPr>
              <a:t>DOLOČI ŠOLA</a:t>
            </a:r>
            <a:r>
              <a:rPr lang="sl-SI" altLang="sl-SI" sz="2400">
                <a:latin typeface="Calibri" pitchFamily="34" charset="0"/>
              </a:rPr>
              <a:t>.</a:t>
            </a:r>
            <a:endParaRPr lang="sl-SI" altLang="sl-SI" sz="2400" dirty="0">
              <a:latin typeface="Calibri" pitchFamily="34" charset="0"/>
            </a:endParaRPr>
          </a:p>
        </p:txBody>
      </p:sp>
    </p:spTree>
    <p:extLst>
      <p:ext uri="{BB962C8B-B14F-4D97-AF65-F5344CB8AC3E}">
        <p14:creationId xmlns:p14="http://schemas.microsoft.com/office/powerpoint/2010/main" val="1220370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Naslov 1"/>
          <p:cNvSpPr>
            <a:spLocks noGrp="1"/>
          </p:cNvSpPr>
          <p:nvPr>
            <p:ph type="title"/>
          </p:nvPr>
        </p:nvSpPr>
        <p:spPr>
          <a:xfrm>
            <a:off x="1483925" y="685802"/>
            <a:ext cx="6554703" cy="914400"/>
          </a:xfrm>
        </p:spPr>
        <p:txBody>
          <a:bodyPr/>
          <a:lstStyle/>
          <a:p>
            <a:pPr>
              <a:defRPr/>
            </a:pPr>
            <a:r>
              <a:rPr lang="sl-SI" altLang="sl-SI" b="1" dirty="0">
                <a:solidFill>
                  <a:schemeClr val="accent1">
                    <a:lumMod val="75000"/>
                  </a:schemeClr>
                </a:solidFill>
                <a:effectLst>
                  <a:outerShdw blurRad="38100" dist="38100" dir="2700000" algn="tl">
                    <a:srgbClr val="000000">
                      <a:alpha val="43137"/>
                    </a:srgbClr>
                  </a:outerShdw>
                </a:effectLst>
                <a:latin typeface="+mn-lt"/>
              </a:rPr>
              <a:t>ŠTIPENDIJE</a:t>
            </a:r>
          </a:p>
        </p:txBody>
      </p:sp>
      <p:sp>
        <p:nvSpPr>
          <p:cNvPr id="3" name="Označba mesta vsebine 2"/>
          <p:cNvSpPr>
            <a:spLocks noGrp="1"/>
          </p:cNvSpPr>
          <p:nvPr>
            <p:ph idx="1"/>
          </p:nvPr>
        </p:nvSpPr>
        <p:spPr>
          <a:xfrm>
            <a:off x="1979612" y="1600201"/>
            <a:ext cx="7467600" cy="4873625"/>
          </a:xfrm>
        </p:spPr>
        <p:txBody>
          <a:bodyPr rtlCol="0">
            <a:normAutofit/>
          </a:bodyPr>
          <a:lstStyle/>
          <a:p>
            <a:pPr marL="0" indent="0">
              <a:buNone/>
              <a:defRPr/>
            </a:pPr>
            <a:r>
              <a:rPr lang="sl-SI" dirty="0">
                <a:solidFill>
                  <a:schemeClr val="accent2">
                    <a:lumMod val="75000"/>
                  </a:schemeClr>
                </a:solidFill>
              </a:rPr>
              <a:t>Dijaki, ki izpolnjujejo pogoje, lahko pridobijo naslednje štipendije:</a:t>
            </a:r>
          </a:p>
          <a:p>
            <a:pPr>
              <a:buFont typeface="Wingdings" panose="05000000000000000000" pitchFamily="2" charset="2"/>
              <a:buChar char="Ø"/>
              <a:defRPr/>
            </a:pPr>
            <a:r>
              <a:rPr lang="sl-SI" b="1" u="sng" dirty="0">
                <a:solidFill>
                  <a:srgbClr val="0070C0"/>
                </a:solidFill>
                <a:hlinkClick r:id="rId2">
                  <a:extLst>
                    <a:ext uri="{A12FA001-AC4F-418D-AE19-62706E023703}">
                      <ahyp:hlinkClr xmlns:ahyp="http://schemas.microsoft.com/office/drawing/2018/hyperlinkcolor" val="tx"/>
                    </a:ext>
                  </a:extLst>
                </a:hlinkClick>
              </a:rPr>
              <a:t>Državne štipendije</a:t>
            </a:r>
            <a:endParaRPr lang="sl-SI" b="1" dirty="0">
              <a:solidFill>
                <a:srgbClr val="0070C0"/>
              </a:solidFill>
            </a:endParaRPr>
          </a:p>
          <a:p>
            <a:pPr>
              <a:buFont typeface="Wingdings" panose="05000000000000000000" pitchFamily="2" charset="2"/>
              <a:buChar char="Ø"/>
              <a:defRPr/>
            </a:pPr>
            <a:r>
              <a:rPr lang="sl-SI" b="1" u="sng" dirty="0">
                <a:solidFill>
                  <a:srgbClr val="0070C0"/>
                </a:solidFill>
                <a:hlinkClick r:id="rId3">
                  <a:extLst>
                    <a:ext uri="{A12FA001-AC4F-418D-AE19-62706E023703}">
                      <ahyp:hlinkClr xmlns:ahyp="http://schemas.microsoft.com/office/drawing/2018/hyperlinkcolor" val="tx"/>
                    </a:ext>
                  </a:extLst>
                </a:hlinkClick>
              </a:rPr>
              <a:t>Zoisove štipendije</a:t>
            </a:r>
            <a:endParaRPr lang="sl-SI" b="1" dirty="0">
              <a:solidFill>
                <a:srgbClr val="0070C0"/>
              </a:solidFill>
            </a:endParaRPr>
          </a:p>
          <a:p>
            <a:pPr>
              <a:buFont typeface="Wingdings" panose="05000000000000000000" pitchFamily="2" charset="2"/>
              <a:buChar char="Ø"/>
              <a:defRPr/>
            </a:pPr>
            <a:r>
              <a:rPr lang="sl-SI" b="1" u="sng" dirty="0">
                <a:solidFill>
                  <a:srgbClr val="0070C0"/>
                </a:solidFill>
                <a:hlinkClick r:id="rId4">
                  <a:extLst>
                    <a:ext uri="{A12FA001-AC4F-418D-AE19-62706E023703}">
                      <ahyp:hlinkClr xmlns:ahyp="http://schemas.microsoft.com/office/drawing/2018/hyperlinkcolor" val="tx"/>
                    </a:ext>
                  </a:extLst>
                </a:hlinkClick>
              </a:rPr>
              <a:t>Štipendije za deficitarne poklice</a:t>
            </a:r>
            <a:endParaRPr lang="sl-SI" b="1" dirty="0">
              <a:solidFill>
                <a:srgbClr val="0070C0"/>
              </a:solidFill>
            </a:endParaRPr>
          </a:p>
          <a:p>
            <a:pPr>
              <a:buFont typeface="Wingdings" panose="05000000000000000000" pitchFamily="2" charset="2"/>
              <a:buChar char="Ø"/>
              <a:defRPr/>
            </a:pPr>
            <a:r>
              <a:rPr lang="sl-SI" b="1" u="sng" dirty="0">
                <a:solidFill>
                  <a:srgbClr val="0070C0"/>
                </a:solidFill>
                <a:hlinkClick r:id="rId5">
                  <a:extLst>
                    <a:ext uri="{A12FA001-AC4F-418D-AE19-62706E023703}">
                      <ahyp:hlinkClr xmlns:ahyp="http://schemas.microsoft.com/office/drawing/2018/hyperlinkcolor" val="tx"/>
                    </a:ext>
                  </a:extLst>
                </a:hlinkClick>
              </a:rPr>
              <a:t>Kadrovske štipendije</a:t>
            </a:r>
            <a:endParaRPr lang="sl-SI" b="1" dirty="0">
              <a:solidFill>
                <a:srgbClr val="0070C0"/>
              </a:solidFill>
            </a:endParaRPr>
          </a:p>
          <a:p>
            <a:pPr>
              <a:buFont typeface="Wingdings" panose="05000000000000000000" pitchFamily="2" charset="2"/>
              <a:buChar char="Ø"/>
              <a:defRPr/>
            </a:pPr>
            <a:r>
              <a:rPr lang="sl-SI" b="1" u="sng" dirty="0">
                <a:solidFill>
                  <a:srgbClr val="0070C0"/>
                </a:solidFill>
                <a:hlinkClick r:id="rId6">
                  <a:extLst>
                    <a:ext uri="{A12FA001-AC4F-418D-AE19-62706E023703}">
                      <ahyp:hlinkClr xmlns:ahyp="http://schemas.microsoft.com/office/drawing/2018/hyperlinkcolor" val="tx"/>
                    </a:ext>
                  </a:extLst>
                </a:hlinkClick>
              </a:rPr>
              <a:t>Ostale štipendije</a:t>
            </a:r>
            <a:endParaRPr lang="sl-SI" b="1" dirty="0">
              <a:solidFill>
                <a:srgbClr val="0070C0"/>
              </a:solidFill>
            </a:endParaRPr>
          </a:p>
          <a:p>
            <a:pPr marL="274320" indent="-274320">
              <a:buFont typeface="Wingdings"/>
              <a:buChar char=""/>
              <a:defRPr/>
            </a:pPr>
            <a:endParaRPr lang="sl-SI" dirty="0"/>
          </a:p>
        </p:txBody>
      </p:sp>
      <p:pic>
        <p:nvPicPr>
          <p:cNvPr id="58372"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038628" y="2780928"/>
            <a:ext cx="3187700"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3" name="Picture 5"/>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301091" y="5064532"/>
            <a:ext cx="4198938"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11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Naslov 1"/>
          <p:cNvSpPr>
            <a:spLocks noGrp="1"/>
          </p:cNvSpPr>
          <p:nvPr>
            <p:ph type="title"/>
          </p:nvPr>
        </p:nvSpPr>
        <p:spPr>
          <a:xfrm>
            <a:off x="1979612" y="338139"/>
            <a:ext cx="8229600" cy="930275"/>
          </a:xfrm>
        </p:spPr>
        <p:txBody>
          <a:bodyPr>
            <a:normAutofit/>
          </a:bodyPr>
          <a:lstStyle/>
          <a:p>
            <a:pPr>
              <a:defRPr/>
            </a:pPr>
            <a:r>
              <a:rPr lang="sl-SI" altLang="sl-SI" sz="4000" b="1" dirty="0">
                <a:solidFill>
                  <a:schemeClr val="accent1">
                    <a:lumMod val="75000"/>
                  </a:schemeClr>
                </a:solidFill>
              </a:rPr>
              <a:t>DRŽAVNE ŠTIPENDIJE</a:t>
            </a:r>
          </a:p>
        </p:txBody>
      </p:sp>
      <p:sp>
        <p:nvSpPr>
          <p:cNvPr id="3" name="Označba mesta vsebine 2"/>
          <p:cNvSpPr>
            <a:spLocks noGrp="1"/>
          </p:cNvSpPr>
          <p:nvPr>
            <p:ph idx="1"/>
          </p:nvPr>
        </p:nvSpPr>
        <p:spPr>
          <a:xfrm>
            <a:off x="1966912" y="1124744"/>
            <a:ext cx="8229600" cy="5504657"/>
          </a:xfrm>
        </p:spPr>
        <p:txBody>
          <a:bodyPr rtlCol="0">
            <a:normAutofit/>
          </a:bodyPr>
          <a:lstStyle/>
          <a:p>
            <a:pPr>
              <a:buFont typeface="Arial" panose="020B0604020202020204" pitchFamily="34" charset="0"/>
              <a:buChar char="•"/>
              <a:defRPr/>
            </a:pPr>
            <a:r>
              <a:rPr lang="sl-SI" dirty="0">
                <a:solidFill>
                  <a:schemeClr val="tx1">
                    <a:lumMod val="65000"/>
                    <a:lumOff val="35000"/>
                  </a:schemeClr>
                </a:solidFill>
              </a:rPr>
              <a:t>državljan R Slovenije</a:t>
            </a:r>
          </a:p>
          <a:p>
            <a:pPr>
              <a:buFont typeface="Arial" panose="020B0604020202020204" pitchFamily="34" charset="0"/>
              <a:buChar char="•"/>
              <a:defRPr/>
            </a:pPr>
            <a:r>
              <a:rPr lang="sl-SI" dirty="0">
                <a:solidFill>
                  <a:schemeClr val="tx1">
                    <a:lumMod val="65000"/>
                    <a:lumOff val="35000"/>
                  </a:schemeClr>
                </a:solidFill>
              </a:rPr>
              <a:t>dijaki in študentje iz </a:t>
            </a:r>
            <a:r>
              <a:rPr lang="sl-SI" u="sng" dirty="0">
                <a:solidFill>
                  <a:schemeClr val="tx1">
                    <a:lumMod val="65000"/>
                    <a:lumOff val="35000"/>
                  </a:schemeClr>
                </a:solidFill>
              </a:rPr>
              <a:t>socialno šibkejših družin </a:t>
            </a:r>
          </a:p>
          <a:p>
            <a:pPr>
              <a:buFont typeface="Arial" panose="020B0604020202020204" pitchFamily="34" charset="0"/>
              <a:buChar char="•"/>
              <a:defRPr/>
            </a:pPr>
            <a:r>
              <a:rPr lang="sl-SI" dirty="0">
                <a:solidFill>
                  <a:schemeClr val="tx1">
                    <a:lumMod val="65000"/>
                    <a:lumOff val="35000"/>
                  </a:schemeClr>
                </a:solidFill>
              </a:rPr>
              <a:t>vsak dijak, ki se </a:t>
            </a:r>
            <a:r>
              <a:rPr lang="sl-SI" u="sng" dirty="0">
                <a:solidFill>
                  <a:schemeClr val="tx1">
                    <a:lumMod val="65000"/>
                    <a:lumOff val="35000"/>
                  </a:schemeClr>
                </a:solidFill>
              </a:rPr>
              <a:t>izobražuje v Sloveniji </a:t>
            </a:r>
            <a:r>
              <a:rPr lang="sl-SI" dirty="0">
                <a:solidFill>
                  <a:schemeClr val="tx1">
                    <a:lumMod val="65000"/>
                    <a:lumOff val="35000"/>
                  </a:schemeClr>
                </a:solidFill>
              </a:rPr>
              <a:t>ali v tujini na akreditirani izobraževalni ustanovi </a:t>
            </a:r>
          </a:p>
          <a:p>
            <a:pPr>
              <a:buFont typeface="Arial" panose="020B0604020202020204" pitchFamily="34" charset="0"/>
              <a:buChar char="•"/>
              <a:defRPr/>
            </a:pPr>
            <a:r>
              <a:rPr lang="sl-SI" u="sng" dirty="0">
                <a:solidFill>
                  <a:schemeClr val="tx1">
                    <a:lumMod val="65000"/>
                    <a:lumOff val="35000"/>
                  </a:schemeClr>
                </a:solidFill>
              </a:rPr>
              <a:t>ni v delovnem razmerju </a:t>
            </a:r>
            <a:r>
              <a:rPr lang="sl-SI" dirty="0">
                <a:solidFill>
                  <a:schemeClr val="tx1">
                    <a:lumMod val="65000"/>
                    <a:lumOff val="35000"/>
                  </a:schemeClr>
                </a:solidFill>
              </a:rPr>
              <a:t>oziroma ne opravlja samostojne registrirane dejavnosti,</a:t>
            </a:r>
          </a:p>
          <a:p>
            <a:pPr>
              <a:buFont typeface="Arial" panose="020B0604020202020204" pitchFamily="34" charset="0"/>
              <a:buChar char="•"/>
              <a:defRPr/>
            </a:pPr>
            <a:r>
              <a:rPr lang="sl-SI" u="sng" dirty="0">
                <a:solidFill>
                  <a:schemeClr val="tx1">
                    <a:lumMod val="65000"/>
                    <a:lumOff val="35000"/>
                  </a:schemeClr>
                </a:solidFill>
              </a:rPr>
              <a:t>ni</a:t>
            </a:r>
            <a:r>
              <a:rPr lang="sl-SI" dirty="0">
                <a:solidFill>
                  <a:schemeClr val="tx1">
                    <a:lumMod val="65000"/>
                    <a:lumOff val="35000"/>
                  </a:schemeClr>
                </a:solidFill>
              </a:rPr>
              <a:t> vpisan v evidenco </a:t>
            </a:r>
            <a:r>
              <a:rPr lang="sl-SI" u="sng" dirty="0">
                <a:solidFill>
                  <a:schemeClr val="tx1">
                    <a:lumMod val="65000"/>
                    <a:lumOff val="35000"/>
                  </a:schemeClr>
                </a:solidFill>
              </a:rPr>
              <a:t>brezposelnih</a:t>
            </a:r>
            <a:r>
              <a:rPr lang="sl-SI" dirty="0">
                <a:solidFill>
                  <a:schemeClr val="tx1">
                    <a:lumMod val="65000"/>
                    <a:lumOff val="35000"/>
                  </a:schemeClr>
                </a:solidFill>
              </a:rPr>
              <a:t> oseb pri Zavodu Republike Slovenije za zaposlovanje in</a:t>
            </a:r>
          </a:p>
          <a:p>
            <a:pPr>
              <a:buFont typeface="Arial" panose="020B0604020202020204" pitchFamily="34" charset="0"/>
              <a:buChar char="•"/>
              <a:defRPr/>
            </a:pPr>
            <a:r>
              <a:rPr lang="sl-SI" u="sng" dirty="0">
                <a:solidFill>
                  <a:schemeClr val="tx1">
                    <a:lumMod val="65000"/>
                    <a:lumOff val="35000"/>
                  </a:schemeClr>
                </a:solidFill>
              </a:rPr>
              <a:t>ni prejemnik Zoisove štipendije</a:t>
            </a:r>
            <a:r>
              <a:rPr lang="sl-SI" dirty="0">
                <a:solidFill>
                  <a:schemeClr val="tx1">
                    <a:lumMod val="65000"/>
                    <a:lumOff val="35000"/>
                  </a:schemeClr>
                </a:solidFill>
              </a:rPr>
              <a:t>.</a:t>
            </a:r>
          </a:p>
          <a:p>
            <a:pPr>
              <a:buFont typeface="Arial" panose="020B0604020202020204" pitchFamily="34" charset="0"/>
              <a:buChar char="•"/>
              <a:defRPr/>
            </a:pPr>
            <a:r>
              <a:rPr lang="sl-SI" dirty="0">
                <a:solidFill>
                  <a:schemeClr val="tx1">
                    <a:lumMod val="65000"/>
                    <a:lumOff val="35000"/>
                  </a:schemeClr>
                </a:solidFill>
              </a:rPr>
              <a:t>kombinira s kadrovsko štipendijo, štipendijo za deficitarne poklice ter s štipendijami Ad futura za študijske obiske in za sodelovanje na tekmovanjih iz znanja ali raziskovanja. Dodeljujejo jih </a:t>
            </a:r>
            <a:r>
              <a:rPr lang="sl-SI" dirty="0">
                <a:solidFill>
                  <a:schemeClr val="tx1">
                    <a:lumMod val="65000"/>
                    <a:lumOff val="35000"/>
                  </a:schemeClr>
                </a:solidFill>
                <a:hlinkClick r:id="rId2"/>
              </a:rPr>
              <a:t>Centri za socialno delo</a:t>
            </a:r>
            <a:r>
              <a:rPr lang="sl-SI" dirty="0">
                <a:solidFill>
                  <a:schemeClr val="tx1">
                    <a:lumMod val="65000"/>
                    <a:lumOff val="35000"/>
                  </a:schemeClr>
                </a:solidFill>
              </a:rPr>
              <a:t>.</a:t>
            </a:r>
            <a:br>
              <a:rPr lang="sl-SI" dirty="0">
                <a:solidFill>
                  <a:schemeClr val="tx1">
                    <a:lumMod val="65000"/>
                    <a:lumOff val="35000"/>
                  </a:schemeClr>
                </a:solidFill>
              </a:rPr>
            </a:br>
            <a:endParaRPr lang="sl-SI" dirty="0">
              <a:solidFill>
                <a:schemeClr val="tx1">
                  <a:lumMod val="65000"/>
                  <a:lumOff val="35000"/>
                </a:schemeClr>
              </a:solidFill>
            </a:endParaRPr>
          </a:p>
        </p:txBody>
      </p:sp>
    </p:spTree>
    <p:extLst>
      <p:ext uri="{BB962C8B-B14F-4D97-AF65-F5344CB8AC3E}">
        <p14:creationId xmlns:p14="http://schemas.microsoft.com/office/powerpoint/2010/main" val="217003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Naslov 1"/>
          <p:cNvSpPr>
            <a:spLocks noGrp="1"/>
          </p:cNvSpPr>
          <p:nvPr>
            <p:ph type="title"/>
          </p:nvPr>
        </p:nvSpPr>
        <p:spPr>
          <a:xfrm>
            <a:off x="1845940" y="536476"/>
            <a:ext cx="10016104" cy="1752599"/>
          </a:xfrm>
        </p:spPr>
        <p:txBody>
          <a:bodyPr>
            <a:normAutofit/>
          </a:bodyPr>
          <a:lstStyle/>
          <a:p>
            <a:pPr>
              <a:defRPr/>
            </a:pPr>
            <a:r>
              <a:rPr lang="sl-SI" altLang="sl-SI" sz="3200" b="1" dirty="0">
                <a:solidFill>
                  <a:schemeClr val="accent1">
                    <a:lumMod val="75000"/>
                  </a:schemeClr>
                </a:solidFill>
                <a:latin typeface="+mn-lt"/>
              </a:rPr>
              <a:t>Pridobitev državne štipendije</a:t>
            </a:r>
          </a:p>
        </p:txBody>
      </p:sp>
      <p:sp>
        <p:nvSpPr>
          <p:cNvPr id="3" name="Označba mesta vsebine 2"/>
          <p:cNvSpPr>
            <a:spLocks noGrp="1"/>
          </p:cNvSpPr>
          <p:nvPr>
            <p:ph idx="1"/>
          </p:nvPr>
        </p:nvSpPr>
        <p:spPr>
          <a:xfrm>
            <a:off x="2638028" y="1412776"/>
            <a:ext cx="7467600" cy="5061050"/>
          </a:xfrm>
        </p:spPr>
        <p:txBody>
          <a:bodyPr rtlCol="0">
            <a:normAutofit/>
          </a:bodyPr>
          <a:lstStyle/>
          <a:p>
            <a:pPr>
              <a:buFont typeface="Arial" panose="020B0604020202020204" pitchFamily="34" charset="0"/>
              <a:buChar char="•"/>
              <a:defRPr/>
            </a:pPr>
            <a:r>
              <a:rPr lang="sl-SI" sz="2400" b="1" dirty="0">
                <a:solidFill>
                  <a:schemeClr val="tx1">
                    <a:lumMod val="65000"/>
                    <a:lumOff val="35000"/>
                  </a:schemeClr>
                </a:solidFill>
              </a:rPr>
              <a:t>vlogo za prvo pridobitev</a:t>
            </a:r>
            <a:r>
              <a:rPr lang="sl-SI" sz="2400" dirty="0">
                <a:solidFill>
                  <a:schemeClr val="tx1">
                    <a:lumMod val="65000"/>
                    <a:lumOff val="35000"/>
                  </a:schemeClr>
                </a:solidFill>
              </a:rPr>
              <a:t> z ustrezni dokazili vložijo na Center za socialno delo </a:t>
            </a:r>
            <a:r>
              <a:rPr lang="sl-SI" sz="2400" b="1" dirty="0">
                <a:solidFill>
                  <a:schemeClr val="tx1">
                    <a:lumMod val="65000"/>
                    <a:lumOff val="35000"/>
                  </a:schemeClr>
                </a:solidFill>
              </a:rPr>
              <a:t>kadarkoli tekom šolskega leta</a:t>
            </a:r>
            <a:r>
              <a:rPr lang="sl-SI" sz="2400" dirty="0">
                <a:solidFill>
                  <a:schemeClr val="tx1">
                    <a:lumMod val="65000"/>
                    <a:lumOff val="35000"/>
                  </a:schemeClr>
                </a:solidFill>
              </a:rPr>
              <a:t>.</a:t>
            </a:r>
          </a:p>
          <a:p>
            <a:pPr>
              <a:buFont typeface="Arial" panose="020B0604020202020204" pitchFamily="34" charset="0"/>
              <a:buChar char="•"/>
              <a:defRPr/>
            </a:pPr>
            <a:r>
              <a:rPr lang="sl-SI" sz="2400" dirty="0">
                <a:solidFill>
                  <a:schemeClr val="tx1">
                    <a:lumMod val="65000"/>
                    <a:lumOff val="35000"/>
                  </a:schemeClr>
                </a:solidFill>
              </a:rPr>
              <a:t>Center za socialno delo nato najkasneje v dveh mesecih od vložitve popolne vloge o njej odloči. </a:t>
            </a:r>
          </a:p>
          <a:p>
            <a:pPr>
              <a:buFont typeface="Arial" panose="020B0604020202020204" pitchFamily="34" charset="0"/>
              <a:buChar char="•"/>
              <a:defRPr/>
            </a:pPr>
            <a:r>
              <a:rPr lang="sl-SI" sz="2400" dirty="0">
                <a:solidFill>
                  <a:schemeClr val="tx1">
                    <a:lumMod val="65000"/>
                    <a:lumOff val="35000"/>
                  </a:schemeClr>
                </a:solidFill>
              </a:rPr>
              <a:t>Ob uspešno rešeni vlogi se štipendija začne izplačevati od 1. dne naslednjega meseca od prijave.</a:t>
            </a:r>
            <a:br>
              <a:rPr lang="sl-SI" sz="2400" dirty="0">
                <a:solidFill>
                  <a:schemeClr val="tx1">
                    <a:lumMod val="50000"/>
                    <a:lumOff val="50000"/>
                  </a:schemeClr>
                </a:solidFill>
              </a:rPr>
            </a:br>
            <a:br>
              <a:rPr lang="sl-SI" dirty="0">
                <a:solidFill>
                  <a:schemeClr val="tx1">
                    <a:lumMod val="50000"/>
                    <a:lumOff val="50000"/>
                  </a:schemeClr>
                </a:solidFill>
              </a:rPr>
            </a:br>
            <a:endParaRPr lang="sl-SI" dirty="0">
              <a:solidFill>
                <a:schemeClr val="tx1">
                  <a:lumMod val="50000"/>
                  <a:lumOff val="50000"/>
                </a:schemeClr>
              </a:solidFill>
            </a:endParaRPr>
          </a:p>
        </p:txBody>
      </p:sp>
    </p:spTree>
    <p:extLst>
      <p:ext uri="{BB962C8B-B14F-4D97-AF65-F5344CB8AC3E}">
        <p14:creationId xmlns:p14="http://schemas.microsoft.com/office/powerpoint/2010/main" val="40446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79612" y="260648"/>
            <a:ext cx="8229600" cy="850900"/>
          </a:xfrm>
        </p:spPr>
        <p:txBody>
          <a:bodyPr rtlCol="0">
            <a:normAutofit fontScale="90000"/>
          </a:bodyPr>
          <a:lstStyle/>
          <a:p>
            <a:pPr>
              <a:defRPr/>
            </a:pPr>
            <a:br>
              <a:rPr lang="sl-SI" dirty="0">
                <a:solidFill>
                  <a:srgbClr val="0070C0"/>
                </a:solidFill>
              </a:rPr>
            </a:br>
            <a:r>
              <a:rPr lang="sl-SI" b="1" dirty="0">
                <a:solidFill>
                  <a:srgbClr val="0070C0"/>
                </a:solidFill>
              </a:rPr>
              <a:t>Dodatki k državni štipendiji</a:t>
            </a:r>
            <a:endParaRPr lang="sl-SI" dirty="0">
              <a:solidFill>
                <a:srgbClr val="0070C0"/>
              </a:solidFill>
            </a:endParaRPr>
          </a:p>
        </p:txBody>
      </p:sp>
      <p:sp>
        <p:nvSpPr>
          <p:cNvPr id="3" name="Označba mesta vsebine 2"/>
          <p:cNvSpPr>
            <a:spLocks noGrp="1"/>
          </p:cNvSpPr>
          <p:nvPr>
            <p:ph idx="1"/>
          </p:nvPr>
        </p:nvSpPr>
        <p:spPr>
          <a:xfrm>
            <a:off x="2133972" y="1772816"/>
            <a:ext cx="8229600" cy="3384376"/>
          </a:xfrm>
        </p:spPr>
        <p:txBody>
          <a:bodyPr rtlCol="0">
            <a:normAutofit/>
          </a:bodyPr>
          <a:lstStyle/>
          <a:p>
            <a:pPr marL="0" indent="0">
              <a:buNone/>
              <a:defRPr/>
            </a:pPr>
            <a:r>
              <a:rPr lang="sl-SI" b="1" dirty="0">
                <a:solidFill>
                  <a:schemeClr val="tx1">
                    <a:lumMod val="50000"/>
                    <a:lumOff val="50000"/>
                  </a:schemeClr>
                </a:solidFill>
              </a:rPr>
              <a:t>1. Dodatek za bivanje zunaj stalnega prebivališča</a:t>
            </a:r>
            <a:br>
              <a:rPr lang="sl-SI" dirty="0">
                <a:solidFill>
                  <a:schemeClr val="tx1">
                    <a:lumMod val="50000"/>
                    <a:lumOff val="50000"/>
                  </a:schemeClr>
                </a:solidFill>
              </a:rPr>
            </a:br>
            <a:r>
              <a:rPr lang="sl-SI" dirty="0">
                <a:solidFill>
                  <a:schemeClr val="tx1">
                    <a:lumMod val="50000"/>
                    <a:lumOff val="50000"/>
                  </a:schemeClr>
                </a:solidFill>
              </a:rPr>
              <a:t>Za vse, ki imajo kraj stalnega prebivališča oddaljen od kraja izobraževanja za več kot 25 km</a:t>
            </a:r>
          </a:p>
          <a:p>
            <a:pPr marL="0" indent="0">
              <a:buNone/>
              <a:defRPr/>
            </a:pPr>
            <a:r>
              <a:rPr lang="sl-SI" b="1" dirty="0">
                <a:solidFill>
                  <a:schemeClr val="tx1">
                    <a:lumMod val="50000"/>
                    <a:lumOff val="50000"/>
                  </a:schemeClr>
                </a:solidFill>
              </a:rPr>
              <a:t>2. Dodatek za učni ali študijski uspeh</a:t>
            </a:r>
            <a:br>
              <a:rPr lang="sl-SI" dirty="0">
                <a:solidFill>
                  <a:schemeClr val="tx1">
                    <a:lumMod val="50000"/>
                    <a:lumOff val="50000"/>
                  </a:schemeClr>
                </a:solidFill>
              </a:rPr>
            </a:br>
            <a:r>
              <a:rPr lang="sl-SI" dirty="0">
                <a:solidFill>
                  <a:schemeClr val="tx1">
                    <a:lumMod val="50000"/>
                    <a:lumOff val="50000"/>
                  </a:schemeClr>
                </a:solidFill>
              </a:rPr>
              <a:t>Za dijake s povprečno oceno 4,0 ali več.</a:t>
            </a:r>
          </a:p>
          <a:p>
            <a:pPr marL="0" indent="0">
              <a:buNone/>
              <a:defRPr/>
            </a:pPr>
            <a:r>
              <a:rPr lang="sl-SI" b="1" dirty="0">
                <a:solidFill>
                  <a:schemeClr val="tx1">
                    <a:lumMod val="50000"/>
                    <a:lumOff val="50000"/>
                  </a:schemeClr>
                </a:solidFill>
              </a:rPr>
              <a:t>3. Dodatek za štipendiste s posebnimi potrebami</a:t>
            </a:r>
            <a:endParaRPr lang="sl-SI" dirty="0">
              <a:solidFill>
                <a:schemeClr val="tx1">
                  <a:lumMod val="50000"/>
                  <a:lumOff val="50000"/>
                </a:schemeClr>
              </a:solidFill>
            </a:endParaRPr>
          </a:p>
          <a:p>
            <a:pPr marL="274320" indent="-274320">
              <a:buFont typeface="Wingdings"/>
              <a:buChar char=""/>
              <a:defRPr/>
            </a:pPr>
            <a:endParaRPr lang="sl-SI" dirty="0">
              <a:solidFill>
                <a:schemeClr val="tx1">
                  <a:lumMod val="50000"/>
                  <a:lumOff val="50000"/>
                </a:schemeClr>
              </a:solidFill>
            </a:endParaRPr>
          </a:p>
        </p:txBody>
      </p:sp>
    </p:spTree>
    <p:extLst>
      <p:ext uri="{BB962C8B-B14F-4D97-AF65-F5344CB8AC3E}">
        <p14:creationId xmlns:p14="http://schemas.microsoft.com/office/powerpoint/2010/main" val="26486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1485900" y="1556792"/>
            <a:ext cx="8229600" cy="4392489"/>
          </a:xfrm>
        </p:spPr>
        <p:txBody>
          <a:bodyPr>
            <a:normAutofit/>
          </a:bodyPr>
          <a:lstStyle/>
          <a:p>
            <a:r>
              <a:rPr lang="sl-SI" sz="2400" dirty="0"/>
              <a:t>Kaj drugi ljudje cenijo pri njemu?</a:t>
            </a:r>
          </a:p>
          <a:p>
            <a:r>
              <a:rPr lang="sl-SI" sz="2400" dirty="0"/>
              <a:t>V čem uživa? Katera so njegova zadovoljstva?</a:t>
            </a:r>
          </a:p>
          <a:p>
            <a:r>
              <a:rPr lang="sl-SI" sz="2400" dirty="0"/>
              <a:t>S čim se najraje ukvarja v prostem času? Kaj dela z veseljem?</a:t>
            </a:r>
          </a:p>
          <a:p>
            <a:r>
              <a:rPr lang="sl-SI" sz="2400" dirty="0"/>
              <a:t>Najljubši šolski predmeti: …</a:t>
            </a:r>
          </a:p>
          <a:p>
            <a:r>
              <a:rPr lang="sl-SI" sz="2400" dirty="0"/>
              <a:t>Krožki in interesne dejavnosti: …</a:t>
            </a:r>
          </a:p>
        </p:txBody>
      </p:sp>
      <p:pic>
        <p:nvPicPr>
          <p:cNvPr id="7170" name="Picture 2" descr="https://i.ekobutik.si/2a9617db397542c9c9933bd43c1cd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38629" y="3628902"/>
            <a:ext cx="3823932" cy="3229098"/>
          </a:xfrm>
          <a:prstGeom prst="rect">
            <a:avLst/>
          </a:prstGeom>
          <a:noFill/>
          <a:extLst>
            <a:ext uri="{909E8E84-426E-40DD-AFC4-6F175D3DCCD1}">
              <a14:hiddenFill xmlns:a14="http://schemas.microsoft.com/office/drawing/2010/main">
                <a:solidFill>
                  <a:srgbClr val="FFFFFF"/>
                </a:solidFill>
              </a14:hiddenFill>
            </a:ext>
          </a:extLst>
        </p:spPr>
      </p:pic>
      <p:sp>
        <p:nvSpPr>
          <p:cNvPr id="4" name="Označba mesta številke diapozitiva 3"/>
          <p:cNvSpPr>
            <a:spLocks noGrp="1"/>
          </p:cNvSpPr>
          <p:nvPr>
            <p:ph type="sldNum" sz="quarter" idx="12"/>
          </p:nvPr>
        </p:nvSpPr>
        <p:spPr/>
        <p:txBody>
          <a:bodyPr/>
          <a:lstStyle/>
          <a:p>
            <a:fld id="{0CC9BC24-7E84-49A7-A907-75A0F38EB0F9}" type="slidenum">
              <a:rPr lang="sl-SI" smtClean="0"/>
              <a:t>4</a:t>
            </a:fld>
            <a:endParaRPr lang="sl-SI"/>
          </a:p>
        </p:txBody>
      </p:sp>
    </p:spTree>
    <p:extLst>
      <p:ext uri="{BB962C8B-B14F-4D97-AF65-F5344CB8AC3E}">
        <p14:creationId xmlns:p14="http://schemas.microsoft.com/office/powerpoint/2010/main" val="5643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1722238" y="980728"/>
            <a:ext cx="10025805" cy="5184577"/>
          </a:xfrm>
        </p:spPr>
        <p:txBody>
          <a:bodyPr>
            <a:normAutofit fontScale="92500" lnSpcReduction="10000"/>
          </a:bodyPr>
          <a:lstStyle/>
          <a:p>
            <a:pPr marL="0" indent="0" algn="ctr">
              <a:buClr>
                <a:schemeClr val="accent6">
                  <a:lumMod val="60000"/>
                  <a:lumOff val="40000"/>
                </a:schemeClr>
              </a:buClr>
              <a:buNone/>
              <a:defRPr/>
            </a:pPr>
            <a:r>
              <a:rPr lang="sl-SI" sz="2400" dirty="0"/>
              <a:t>Spodbuda za doseganje </a:t>
            </a:r>
            <a:r>
              <a:rPr lang="sl-SI" sz="2400" b="1" dirty="0"/>
              <a:t>izjemnih dosežkov</a:t>
            </a:r>
            <a:r>
              <a:rPr lang="sl-SI" sz="2400" dirty="0"/>
              <a:t>.</a:t>
            </a:r>
          </a:p>
          <a:p>
            <a:pPr marL="0" indent="0" algn="ctr">
              <a:buClr>
                <a:schemeClr val="accent6">
                  <a:lumMod val="60000"/>
                  <a:lumOff val="40000"/>
                </a:schemeClr>
              </a:buClr>
              <a:buNone/>
              <a:defRPr/>
            </a:pPr>
            <a:endParaRPr lang="sl-SI" sz="2400" dirty="0"/>
          </a:p>
          <a:p>
            <a:pPr marL="0" indent="0">
              <a:buClr>
                <a:schemeClr val="accent6">
                  <a:lumMod val="60000"/>
                  <a:lumOff val="40000"/>
                </a:schemeClr>
              </a:buClr>
              <a:buNone/>
              <a:defRPr/>
            </a:pPr>
            <a:r>
              <a:rPr lang="sl-SI" sz="2400" u="sng" dirty="0"/>
              <a:t>Splošni pogoji za pridobitev:</a:t>
            </a:r>
          </a:p>
          <a:p>
            <a:pPr algn="just">
              <a:buClr>
                <a:srgbClr val="002060"/>
              </a:buClr>
              <a:buFont typeface="Wingdings" pitchFamily="2" charset="2"/>
              <a:buChar char="Ø"/>
              <a:defRPr/>
            </a:pPr>
            <a:r>
              <a:rPr lang="sl-SI" sz="2400" dirty="0"/>
              <a:t>državljanstvo</a:t>
            </a:r>
          </a:p>
          <a:p>
            <a:pPr algn="just">
              <a:buClr>
                <a:srgbClr val="002060"/>
              </a:buClr>
              <a:buFont typeface="Wingdings" pitchFamily="2" charset="2"/>
              <a:buChar char="Ø"/>
              <a:defRPr/>
            </a:pPr>
            <a:r>
              <a:rPr lang="sl-SI" sz="2400" dirty="0"/>
              <a:t>starost</a:t>
            </a:r>
          </a:p>
          <a:p>
            <a:pPr algn="just">
              <a:buClr>
                <a:srgbClr val="002060"/>
              </a:buClr>
              <a:buFont typeface="Wingdings" pitchFamily="2" charset="2"/>
              <a:buChar char="Ø"/>
              <a:defRPr/>
            </a:pPr>
            <a:r>
              <a:rPr lang="sl-SI" sz="2400" dirty="0"/>
              <a:t>status dijaka ali študenta ali udeleženca izobraževanja odraslih</a:t>
            </a:r>
          </a:p>
          <a:p>
            <a:pPr algn="just">
              <a:buClr>
                <a:srgbClr val="002060"/>
              </a:buClr>
              <a:buFont typeface="Wingdings" pitchFamily="2" charset="2"/>
              <a:buChar char="Ø"/>
              <a:defRPr/>
            </a:pPr>
            <a:r>
              <a:rPr lang="sl-SI" sz="2400" dirty="0"/>
              <a:t>ustrezna izobraževalna ustanova in izobraževalni program v Sloveniji ali tujini</a:t>
            </a:r>
          </a:p>
          <a:p>
            <a:pPr algn="just">
              <a:buClr>
                <a:srgbClr val="002060"/>
              </a:buClr>
              <a:buFont typeface="Wingdings" pitchFamily="2" charset="2"/>
              <a:buChar char="Ø"/>
              <a:defRPr/>
            </a:pPr>
            <a:r>
              <a:rPr lang="sl-SI" sz="2400" dirty="0"/>
              <a:t>status glede opravljanja dela oziroma brezposelnosti</a:t>
            </a:r>
          </a:p>
          <a:p>
            <a:pPr algn="just">
              <a:buClr>
                <a:srgbClr val="002060"/>
              </a:buClr>
              <a:buFont typeface="Wingdings" pitchFamily="2" charset="2"/>
              <a:buChar char="Ø"/>
              <a:defRPr/>
            </a:pPr>
            <a:r>
              <a:rPr lang="sl-SI" sz="2400" dirty="0"/>
              <a:t>neupravičenost do štipendij, ki niso združljive s Zoisovo štipendijo</a:t>
            </a:r>
          </a:p>
          <a:p>
            <a:pPr>
              <a:buClr>
                <a:srgbClr val="002060"/>
              </a:buClr>
              <a:buFont typeface="Wingdings" pitchFamily="2" charset="2"/>
              <a:buChar char="Ø"/>
              <a:defRPr/>
            </a:pPr>
            <a:r>
              <a:rPr lang="sl-SI" sz="2800" dirty="0">
                <a:solidFill>
                  <a:schemeClr val="tx1">
                    <a:lumMod val="50000"/>
                    <a:lumOff val="50000"/>
                  </a:schemeClr>
                </a:solidFill>
              </a:rPr>
              <a:t>Zoisove štipendije dodeluje </a:t>
            </a:r>
            <a:r>
              <a:rPr lang="sl-SI" sz="2800" u="sng" dirty="0">
                <a:solidFill>
                  <a:schemeClr val="tx1">
                    <a:lumMod val="50000"/>
                    <a:lumOff val="50000"/>
                  </a:schemeClr>
                </a:solidFill>
                <a:hlinkClick r:id="rId3"/>
              </a:rPr>
              <a:t>Javni sklad Republike Slovenije za razvoj kadrov in štipendije</a:t>
            </a:r>
            <a:r>
              <a:rPr lang="sl-SI" sz="2800" dirty="0">
                <a:solidFill>
                  <a:schemeClr val="tx1">
                    <a:lumMod val="50000"/>
                    <a:lumOff val="50000"/>
                  </a:schemeClr>
                </a:solidFill>
              </a:rPr>
              <a:t>.</a:t>
            </a:r>
            <a:br>
              <a:rPr lang="sl-SI" sz="2800" dirty="0">
                <a:solidFill>
                  <a:schemeClr val="tx1">
                    <a:lumMod val="50000"/>
                    <a:lumOff val="50000"/>
                  </a:schemeClr>
                </a:solidFill>
              </a:rPr>
            </a:br>
            <a:endParaRPr lang="sl-SI" sz="2800" dirty="0"/>
          </a:p>
          <a:p>
            <a:pPr algn="just">
              <a:buClr>
                <a:schemeClr val="accent6">
                  <a:lumMod val="60000"/>
                  <a:lumOff val="40000"/>
                </a:schemeClr>
              </a:buClr>
              <a:buFont typeface="Wingdings" pitchFamily="2" charset="2"/>
              <a:buChar char="Ø"/>
              <a:defRPr/>
            </a:pPr>
            <a:endParaRPr lang="sl-SI" sz="2800" dirty="0"/>
          </a:p>
          <a:p>
            <a:pPr algn="just">
              <a:buNone/>
              <a:defRPr/>
            </a:pPr>
            <a:endParaRPr lang="sl-SI" altLang="sl-SI" sz="1600" dirty="0"/>
          </a:p>
          <a:p>
            <a:pPr marL="0" indent="0" algn="just">
              <a:spcAft>
                <a:spcPts val="300"/>
              </a:spcAft>
              <a:buNone/>
            </a:pPr>
            <a:endParaRPr lang="en-US" sz="1600" dirty="0"/>
          </a:p>
        </p:txBody>
      </p:sp>
      <p:sp>
        <p:nvSpPr>
          <p:cNvPr id="9" name="Text Placeholder 8"/>
          <p:cNvSpPr>
            <a:spLocks noGrp="1"/>
          </p:cNvSpPr>
          <p:nvPr>
            <p:ph type="body" sz="quarter" idx="13"/>
          </p:nvPr>
        </p:nvSpPr>
        <p:spPr>
          <a:xfrm>
            <a:off x="2394346" y="332655"/>
            <a:ext cx="4608512" cy="1008113"/>
          </a:xfrm>
        </p:spPr>
        <p:txBody>
          <a:bodyPr>
            <a:normAutofit/>
          </a:bodyPr>
          <a:lstStyle/>
          <a:p>
            <a:r>
              <a:rPr lang="sl-SI" altLang="sl-SI" sz="3600" b="1" dirty="0">
                <a:solidFill>
                  <a:srgbClr val="0070C0"/>
                </a:solidFill>
              </a:rPr>
              <a:t>ZOISOVE ŠTIPENDIJE</a:t>
            </a: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02724" y="144463"/>
            <a:ext cx="2845767" cy="78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020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1557908" y="1268760"/>
            <a:ext cx="9620210" cy="5047313"/>
          </a:xfrm>
        </p:spPr>
        <p:txBody>
          <a:bodyPr>
            <a:normAutofit/>
          </a:bodyPr>
          <a:lstStyle/>
          <a:p>
            <a:pPr marL="0" indent="0">
              <a:buClr>
                <a:schemeClr val="accent6">
                  <a:lumMod val="60000"/>
                  <a:lumOff val="40000"/>
                </a:schemeClr>
              </a:buClr>
              <a:buNone/>
              <a:defRPr/>
            </a:pPr>
            <a:endParaRPr lang="sl-SI" sz="2399" u="sng" dirty="0"/>
          </a:p>
          <a:p>
            <a:pPr marL="0" indent="0">
              <a:buClr>
                <a:schemeClr val="accent6">
                  <a:lumMod val="60000"/>
                  <a:lumOff val="40000"/>
                </a:schemeClr>
              </a:buClr>
              <a:buNone/>
              <a:defRPr/>
            </a:pPr>
            <a:r>
              <a:rPr lang="sl-SI" sz="2399" u="sng" dirty="0"/>
              <a:t>Posebni pogoji za pridobitev:</a:t>
            </a:r>
          </a:p>
          <a:p>
            <a:pPr algn="just">
              <a:buClr>
                <a:srgbClr val="0070C0"/>
              </a:buClr>
              <a:buFont typeface="Wingdings" pitchFamily="2" charset="2"/>
              <a:buChar char="Ø"/>
              <a:defRPr/>
            </a:pPr>
            <a:r>
              <a:rPr lang="sl-SI" sz="2399" dirty="0"/>
              <a:t>izjemen dosežek iz znanja, raziskovanja, razvoja ali umetnosti IN </a:t>
            </a:r>
          </a:p>
          <a:p>
            <a:pPr algn="just">
              <a:buClr>
                <a:srgbClr val="0070C0"/>
              </a:buClr>
              <a:buFont typeface="Wingdings" pitchFamily="2" charset="2"/>
              <a:buChar char="Ø"/>
              <a:defRPr/>
            </a:pPr>
            <a:r>
              <a:rPr lang="sl-SI" sz="2399" dirty="0"/>
              <a:t>ustrezna povprečna ocena </a:t>
            </a:r>
          </a:p>
          <a:p>
            <a:pPr marL="0" indent="0" algn="just">
              <a:buClr>
                <a:schemeClr val="accent6">
                  <a:lumMod val="60000"/>
                  <a:lumOff val="40000"/>
                </a:schemeClr>
              </a:buClr>
              <a:buNone/>
              <a:defRPr/>
            </a:pPr>
            <a:endParaRPr lang="sl-SI" sz="2399" dirty="0"/>
          </a:p>
          <a:p>
            <a:pPr algn="just">
              <a:buClr>
                <a:srgbClr val="0070C0"/>
              </a:buClr>
              <a:buFont typeface="Wingdings" panose="05000000000000000000" pitchFamily="2" charset="2"/>
              <a:buChar char="Ø"/>
              <a:defRPr/>
            </a:pPr>
            <a:endParaRPr lang="sl-SI" sz="2399" dirty="0"/>
          </a:p>
          <a:p>
            <a:pPr algn="just">
              <a:buClr>
                <a:schemeClr val="accent6">
                  <a:lumMod val="60000"/>
                  <a:lumOff val="40000"/>
                </a:schemeClr>
              </a:buClr>
              <a:buFont typeface="Wingdings" pitchFamily="2" charset="2"/>
              <a:buChar char="Ø"/>
              <a:defRPr/>
            </a:pPr>
            <a:endParaRPr lang="sl-SI" sz="2799" dirty="0"/>
          </a:p>
          <a:p>
            <a:pPr algn="just">
              <a:buNone/>
              <a:defRPr/>
            </a:pPr>
            <a:endParaRPr lang="sl-SI" altLang="sl-SI" sz="1799" dirty="0"/>
          </a:p>
          <a:p>
            <a:pPr marL="0" indent="0" algn="just">
              <a:spcAft>
                <a:spcPts val="300"/>
              </a:spcAft>
              <a:buNone/>
            </a:pPr>
            <a:endParaRPr lang="en-US" dirty="0"/>
          </a:p>
        </p:txBody>
      </p:sp>
      <p:sp>
        <p:nvSpPr>
          <p:cNvPr id="9" name="Text Placeholder 8"/>
          <p:cNvSpPr>
            <a:spLocks noGrp="1"/>
          </p:cNvSpPr>
          <p:nvPr>
            <p:ph type="body" sz="quarter" idx="13"/>
          </p:nvPr>
        </p:nvSpPr>
        <p:spPr>
          <a:xfrm>
            <a:off x="2277988" y="332656"/>
            <a:ext cx="8458276" cy="530072"/>
          </a:xfrm>
        </p:spPr>
        <p:txBody>
          <a:bodyPr>
            <a:normAutofit fontScale="85000" lnSpcReduction="20000"/>
          </a:bodyPr>
          <a:lstStyle/>
          <a:p>
            <a:r>
              <a:rPr lang="sl-SI" altLang="sl-SI" sz="3599" b="1" dirty="0">
                <a:solidFill>
                  <a:srgbClr val="0070C0"/>
                </a:solidFill>
              </a:rPr>
              <a:t>ZOISOVE ŠTIPENDIJE</a:t>
            </a:r>
          </a:p>
        </p:txBody>
      </p:sp>
    </p:spTree>
    <p:extLst>
      <p:ext uri="{BB962C8B-B14F-4D97-AF65-F5344CB8AC3E}">
        <p14:creationId xmlns:p14="http://schemas.microsoft.com/office/powerpoint/2010/main" val="460064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1629916" y="1052736"/>
            <a:ext cx="9809781" cy="3240360"/>
          </a:xfrm>
        </p:spPr>
        <p:txBody>
          <a:bodyPr/>
          <a:lstStyle/>
          <a:p>
            <a:pPr algn="just">
              <a:buClr>
                <a:srgbClr val="0070C0"/>
              </a:buClr>
              <a:buFont typeface="Wingdings" pitchFamily="2" charset="2"/>
              <a:buChar char="Ø"/>
              <a:defRPr/>
            </a:pPr>
            <a:r>
              <a:rPr lang="sl-SI" sz="2399" dirty="0"/>
              <a:t>sklad objavi razpis na spletni strani do konca junija</a:t>
            </a:r>
          </a:p>
          <a:p>
            <a:pPr algn="just">
              <a:buClr>
                <a:srgbClr val="0070C0"/>
              </a:buClr>
              <a:buFont typeface="Wingdings" pitchFamily="2" charset="2"/>
              <a:buChar char="Ø"/>
              <a:defRPr/>
            </a:pPr>
            <a:r>
              <a:rPr lang="sl-SI" sz="2399" dirty="0"/>
              <a:t>rok za oddajo </a:t>
            </a:r>
            <a:r>
              <a:rPr lang="sl-SI" sz="2399" dirty="0">
                <a:ea typeface="MS Mincho" panose="02020609040205080304" pitchFamily="49" charset="-128"/>
                <a:cs typeface="Times New Roman" panose="02020603050405020304" pitchFamily="18" charset="0"/>
              </a:rPr>
              <a:t>vlog je določen v vsakokratnem razpisu: za dijake v začetku septembra, za študente pa v začetku oktobra</a:t>
            </a:r>
          </a:p>
          <a:p>
            <a:pPr algn="just">
              <a:buClr>
                <a:srgbClr val="0070C0"/>
              </a:buClr>
              <a:buFont typeface="Wingdings" pitchFamily="2" charset="2"/>
              <a:buChar char="Ø"/>
              <a:defRPr/>
            </a:pPr>
            <a:r>
              <a:rPr lang="sl-SI" sz="2399" dirty="0">
                <a:solidFill>
                  <a:srgbClr val="FF0000"/>
                </a:solidFill>
                <a:ea typeface="MS Mincho" panose="02020609040205080304" pitchFamily="49" charset="-128"/>
                <a:cs typeface="Times New Roman" panose="02020603050405020304" pitchFamily="18" charset="0"/>
              </a:rPr>
              <a:t>vlogo oddamo elektronsko</a:t>
            </a:r>
            <a:endParaRPr lang="sl-SI" sz="2399" dirty="0">
              <a:solidFill>
                <a:srgbClr val="FF0000"/>
              </a:solidFill>
            </a:endParaRPr>
          </a:p>
          <a:p>
            <a:pPr algn="just">
              <a:buClr>
                <a:schemeClr val="accent6">
                  <a:lumMod val="60000"/>
                  <a:lumOff val="40000"/>
                </a:schemeClr>
              </a:buClr>
              <a:buFont typeface="Wingdings" pitchFamily="2" charset="2"/>
              <a:buChar char="Ø"/>
              <a:defRPr/>
            </a:pPr>
            <a:endParaRPr lang="sl-SI" sz="2399" dirty="0"/>
          </a:p>
          <a:p>
            <a:pPr marL="0" indent="0" algn="just">
              <a:spcAft>
                <a:spcPts val="300"/>
              </a:spcAft>
              <a:buNone/>
            </a:pPr>
            <a:endParaRPr lang="en-US" dirty="0"/>
          </a:p>
        </p:txBody>
      </p:sp>
      <p:sp>
        <p:nvSpPr>
          <p:cNvPr id="9" name="Text Placeholder 8"/>
          <p:cNvSpPr>
            <a:spLocks noGrp="1"/>
          </p:cNvSpPr>
          <p:nvPr>
            <p:ph type="body" sz="quarter" idx="13"/>
          </p:nvPr>
        </p:nvSpPr>
        <p:spPr>
          <a:xfrm>
            <a:off x="2926060" y="335784"/>
            <a:ext cx="6324172" cy="530072"/>
          </a:xfrm>
        </p:spPr>
        <p:txBody>
          <a:bodyPr>
            <a:normAutofit fontScale="85000" lnSpcReduction="20000"/>
          </a:bodyPr>
          <a:lstStyle/>
          <a:p>
            <a:r>
              <a:rPr lang="sl-SI" altLang="sl-SI" sz="3599" b="1" dirty="0">
                <a:solidFill>
                  <a:srgbClr val="0070C0"/>
                </a:solidFill>
              </a:rPr>
              <a:t>ZOISOVE ŠTIPENDIJE</a:t>
            </a:r>
          </a:p>
        </p:txBody>
      </p:sp>
      <p:pic>
        <p:nvPicPr>
          <p:cNvPr id="5" name="Slika 4">
            <a:extLst>
              <a:ext uri="{FF2B5EF4-FFF2-40B4-BE49-F238E27FC236}">
                <a16:creationId xmlns:a16="http://schemas.microsoft.com/office/drawing/2014/main" id="{B0CD35A3-811B-4DB4-8B3A-A286182A225D}"/>
              </a:ext>
            </a:extLst>
          </p:cNvPr>
          <p:cNvPicPr>
            <a:picLocks noChangeAspect="1"/>
          </p:cNvPicPr>
          <p:nvPr/>
        </p:nvPicPr>
        <p:blipFill>
          <a:blip r:embed="rId3"/>
          <a:stretch>
            <a:fillRect/>
          </a:stretch>
        </p:blipFill>
        <p:spPr>
          <a:xfrm>
            <a:off x="1714832" y="3356992"/>
            <a:ext cx="9063883" cy="2744111"/>
          </a:xfrm>
          <a:prstGeom prst="rect">
            <a:avLst/>
          </a:prstGeom>
        </p:spPr>
      </p:pic>
    </p:spTree>
    <p:extLst>
      <p:ext uri="{BB962C8B-B14F-4D97-AF65-F5344CB8AC3E}">
        <p14:creationId xmlns:p14="http://schemas.microsoft.com/office/powerpoint/2010/main" val="3007965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1557908" y="1241541"/>
            <a:ext cx="9620210" cy="5074531"/>
          </a:xfrm>
        </p:spPr>
        <p:txBody>
          <a:bodyPr>
            <a:normAutofit fontScale="92500"/>
          </a:bodyPr>
          <a:lstStyle/>
          <a:p>
            <a:pPr algn="just">
              <a:buClr>
                <a:srgbClr val="0070C0"/>
              </a:buClr>
              <a:buFont typeface="Wingdings" pitchFamily="2" charset="2"/>
              <a:buChar char="Ø"/>
              <a:defRPr/>
            </a:pPr>
            <a:r>
              <a:rPr lang="sl-SI" sz="2399" dirty="0">
                <a:ea typeface="Times New Roman" panose="02020603050405020304" pitchFamily="18" charset="0"/>
              </a:rPr>
              <a:t>So namenjene spodbujanju mladih za vpis v izobraževalne programe za poklice, </a:t>
            </a:r>
            <a:r>
              <a:rPr lang="sl-SI" sz="2399" b="1" dirty="0">
                <a:ea typeface="Times New Roman" panose="02020603050405020304" pitchFamily="18" charset="0"/>
              </a:rPr>
              <a:t>za katere na trgu dela ni dovolj kadra glede na potrebe delodajalcev</a:t>
            </a:r>
            <a:r>
              <a:rPr lang="sl-SI" sz="2399" dirty="0">
                <a:ea typeface="Times New Roman" panose="02020603050405020304" pitchFamily="18" charset="0"/>
              </a:rPr>
              <a:t>.</a:t>
            </a:r>
            <a:endParaRPr lang="sl-SI" sz="2399" dirty="0"/>
          </a:p>
          <a:p>
            <a:pPr algn="just">
              <a:buClr>
                <a:srgbClr val="0070C0"/>
              </a:buClr>
              <a:buFont typeface="Wingdings" pitchFamily="2" charset="2"/>
              <a:buChar char="Ø"/>
              <a:defRPr/>
            </a:pPr>
            <a:r>
              <a:rPr lang="sl-SI" sz="2399" dirty="0"/>
              <a:t>razpis za šolsko leto 2023/2024 bo objavljen predvidoma </a:t>
            </a:r>
            <a:r>
              <a:rPr lang="sl-SI" sz="2399" dirty="0">
                <a:solidFill>
                  <a:srgbClr val="FF0000"/>
                </a:solidFill>
              </a:rPr>
              <a:t>januarja</a:t>
            </a:r>
          </a:p>
          <a:p>
            <a:pPr algn="just">
              <a:buClr>
                <a:srgbClr val="0070C0"/>
              </a:buClr>
              <a:buFont typeface="Wingdings" pitchFamily="2" charset="2"/>
              <a:buChar char="Ø"/>
              <a:defRPr/>
            </a:pPr>
            <a:r>
              <a:rPr lang="sl-SI" sz="2399" dirty="0"/>
              <a:t>vlogo bo možno oddati tudi elektronsko</a:t>
            </a:r>
          </a:p>
          <a:p>
            <a:pPr algn="just">
              <a:buClr>
                <a:srgbClr val="0070C0"/>
              </a:buClr>
              <a:buFont typeface="Wingdings" pitchFamily="2" charset="2"/>
              <a:buChar char="Ø"/>
              <a:defRPr/>
            </a:pPr>
            <a:r>
              <a:rPr lang="sl-SI" sz="2399" dirty="0">
                <a:ea typeface="Times New Roman" panose="02020603050405020304" pitchFamily="18" charset="0"/>
              </a:rPr>
              <a:t>dodeljenih bo cca 1000 štipendij </a:t>
            </a:r>
          </a:p>
          <a:p>
            <a:pPr algn="just">
              <a:buClr>
                <a:srgbClr val="0070C0"/>
              </a:buClr>
              <a:buFont typeface="Wingdings" pitchFamily="2" charset="2"/>
              <a:buChar char="Ø"/>
              <a:defRPr/>
            </a:pPr>
            <a:r>
              <a:rPr lang="sl-SI" sz="2399" dirty="0">
                <a:latin typeface="Calibri" panose="020F0502020204030204" pitchFamily="34" charset="0"/>
                <a:ea typeface="Times New Roman" panose="02020603050405020304" pitchFamily="18" charset="0"/>
                <a:cs typeface="Calibri" panose="020F0502020204030204" pitchFamily="34" charset="0"/>
              </a:rPr>
              <a:t>prejemanje štipendije ne vpliva na višino otroškega dodatka</a:t>
            </a:r>
            <a:endParaRPr lang="sl-SI" sz="2399" dirty="0">
              <a:latin typeface="Calibri" panose="020F0502020204030204" pitchFamily="34" charset="0"/>
              <a:ea typeface="MS Mincho" panose="02020609040205080304" pitchFamily="49" charset="-128"/>
              <a:cs typeface="Times New Roman" panose="02020603050405020304" pitchFamily="18" charset="0"/>
            </a:endParaRPr>
          </a:p>
          <a:p>
            <a:pPr algn="just">
              <a:buClr>
                <a:srgbClr val="0070C0"/>
              </a:buClr>
              <a:buFont typeface="Wingdings" pitchFamily="2" charset="2"/>
              <a:buChar char="Ø"/>
              <a:defRPr/>
            </a:pPr>
            <a:r>
              <a:rPr lang="sl-SI" sz="2399" dirty="0">
                <a:latin typeface="Calibri" panose="020F0502020204030204" pitchFamily="34" charset="0"/>
                <a:ea typeface="Times New Roman" panose="02020603050405020304" pitchFamily="18" charset="0"/>
                <a:cs typeface="Calibri" panose="020F0502020204030204" pitchFamily="34" charset="0"/>
              </a:rPr>
              <a:t>ravno tako ne vpliva na višino plačila dohodnine </a:t>
            </a:r>
          </a:p>
          <a:p>
            <a:pPr algn="just">
              <a:buClr>
                <a:srgbClr val="0070C0"/>
              </a:buClr>
              <a:buFont typeface="Wingdings" pitchFamily="2" charset="2"/>
              <a:buChar char="Ø"/>
              <a:defRPr/>
            </a:pPr>
            <a:r>
              <a:rPr lang="sl-SI" sz="2399" dirty="0">
                <a:latin typeface="Calibri" panose="020F0502020204030204" pitchFamily="34" charset="0"/>
                <a:ea typeface="Times New Roman" panose="02020603050405020304" pitchFamily="18" charset="0"/>
                <a:cs typeface="Calibri" panose="020F0502020204030204" pitchFamily="34" charset="0"/>
              </a:rPr>
              <a:t>dijak lahko istočasno prejema štipendijo za deficitarne poklice IN državno štipendijo/Zoisovo štipendijo </a:t>
            </a:r>
          </a:p>
          <a:p>
            <a:pPr algn="just">
              <a:buClr>
                <a:srgbClr val="0070C0"/>
              </a:buClr>
              <a:buFont typeface="Wingdings" pitchFamily="2" charset="2"/>
              <a:buChar char="Ø"/>
              <a:defRPr/>
            </a:pPr>
            <a:r>
              <a:rPr lang="sl-SI" sz="2399" dirty="0">
                <a:latin typeface="Calibri" panose="020F0502020204030204" pitchFamily="34" charset="0"/>
                <a:ea typeface="Times New Roman" panose="02020603050405020304" pitchFamily="18" charset="0"/>
                <a:cs typeface="Calibri" panose="020F0502020204030204" pitchFamily="34" charset="0"/>
              </a:rPr>
              <a:t>v primeru, da dijak ponavlja isti letnik oz. ne izpolnjuje pogojev za napredovanje v višji letnik, lahko štipendijsko razmerje miruje, vendar ne več kot eno leto.</a:t>
            </a:r>
            <a:endParaRPr lang="sl-SI" sz="2399" dirty="0">
              <a:latin typeface="Calibri" panose="020F0502020204030204" pitchFamily="34" charset="0"/>
              <a:ea typeface="MS Mincho" panose="02020609040205080304" pitchFamily="49" charset="-128"/>
              <a:cs typeface="Times New Roman" panose="02020603050405020304" pitchFamily="18" charset="0"/>
            </a:endParaRPr>
          </a:p>
          <a:p>
            <a:pPr marL="0" indent="0" algn="just">
              <a:spcAft>
                <a:spcPts val="300"/>
              </a:spcAft>
              <a:buNone/>
            </a:pPr>
            <a:endParaRPr lang="en-US" dirty="0"/>
          </a:p>
        </p:txBody>
      </p:sp>
      <p:sp>
        <p:nvSpPr>
          <p:cNvPr id="9" name="Text Placeholder 8"/>
          <p:cNvSpPr>
            <a:spLocks noGrp="1"/>
          </p:cNvSpPr>
          <p:nvPr>
            <p:ph type="body" sz="quarter" idx="13"/>
          </p:nvPr>
        </p:nvSpPr>
        <p:spPr>
          <a:xfrm>
            <a:off x="2494012" y="335784"/>
            <a:ext cx="8424936" cy="530072"/>
          </a:xfrm>
        </p:spPr>
        <p:txBody>
          <a:bodyPr>
            <a:normAutofit fontScale="85000" lnSpcReduction="20000"/>
          </a:bodyPr>
          <a:lstStyle/>
          <a:p>
            <a:r>
              <a:rPr lang="sl-SI" altLang="sl-SI" sz="3599" b="1" dirty="0">
                <a:solidFill>
                  <a:srgbClr val="0070C0"/>
                </a:solidFill>
              </a:rPr>
              <a:t>ŠTIPENDIJE ZA DEFICITARNE POKLICE</a:t>
            </a:r>
          </a:p>
        </p:txBody>
      </p:sp>
    </p:spTree>
    <p:extLst>
      <p:ext uri="{BB962C8B-B14F-4D97-AF65-F5344CB8AC3E}">
        <p14:creationId xmlns:p14="http://schemas.microsoft.com/office/powerpoint/2010/main" val="4288288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49996" y="332656"/>
            <a:ext cx="7567832" cy="654967"/>
          </a:xfrm>
        </p:spPr>
        <p:txBody>
          <a:bodyPr>
            <a:normAutofit/>
          </a:bodyPr>
          <a:lstStyle/>
          <a:p>
            <a:r>
              <a:rPr lang="sl-SI" altLang="sl-SI" sz="4000" b="1" dirty="0">
                <a:solidFill>
                  <a:srgbClr val="0070C0"/>
                </a:solidFill>
                <a:cs typeface="Arial" charset="0"/>
              </a:rPr>
              <a:t>Kadrovske štipendije</a:t>
            </a:r>
            <a:endParaRPr lang="sl-SI" dirty="0">
              <a:solidFill>
                <a:srgbClr val="0070C0"/>
              </a:solidFill>
            </a:endParaRPr>
          </a:p>
        </p:txBody>
      </p:sp>
      <p:sp>
        <p:nvSpPr>
          <p:cNvPr id="3" name="Označba mesta vsebine 2"/>
          <p:cNvSpPr>
            <a:spLocks noGrp="1"/>
          </p:cNvSpPr>
          <p:nvPr>
            <p:ph idx="1"/>
          </p:nvPr>
        </p:nvSpPr>
        <p:spPr>
          <a:xfrm>
            <a:off x="1483924" y="1124744"/>
            <a:ext cx="10016104" cy="4666457"/>
          </a:xfrm>
        </p:spPr>
        <p:txBody>
          <a:bodyPr>
            <a:normAutofit lnSpcReduction="10000"/>
          </a:bodyPr>
          <a:lstStyle/>
          <a:p>
            <a:pPr>
              <a:defRPr/>
            </a:pPr>
            <a:r>
              <a:rPr lang="sl-SI" sz="2400" dirty="0">
                <a:solidFill>
                  <a:schemeClr val="tx1">
                    <a:lumMod val="50000"/>
                    <a:lumOff val="50000"/>
                  </a:schemeClr>
                </a:solidFill>
              </a:rPr>
              <a:t>Razpisujejo jih </a:t>
            </a:r>
            <a:r>
              <a:rPr lang="sl-SI" sz="2400" b="1" dirty="0">
                <a:solidFill>
                  <a:schemeClr val="tx1">
                    <a:lumMod val="50000"/>
                    <a:lumOff val="50000"/>
                  </a:schemeClr>
                </a:solidFill>
              </a:rPr>
              <a:t>delodajalci</a:t>
            </a:r>
            <a:r>
              <a:rPr lang="sl-SI" sz="2400" dirty="0">
                <a:solidFill>
                  <a:schemeClr val="tx1">
                    <a:lumMod val="50000"/>
                    <a:lumOff val="50000"/>
                  </a:schemeClr>
                </a:solidFill>
              </a:rPr>
              <a:t>:</a:t>
            </a:r>
          </a:p>
          <a:p>
            <a:pPr marL="360363" indent="-360363">
              <a:buFont typeface="Arial" pitchFamily="34" charset="0"/>
              <a:buChar char="•"/>
              <a:defRPr/>
            </a:pPr>
            <a:r>
              <a:rPr lang="sl-SI" sz="2400" dirty="0">
                <a:solidFill>
                  <a:schemeClr val="tx1">
                    <a:lumMod val="50000"/>
                    <a:lumOff val="50000"/>
                  </a:schemeClr>
                </a:solidFill>
              </a:rPr>
              <a:t>v povprečju med višjimi štipendijami</a:t>
            </a:r>
          </a:p>
          <a:p>
            <a:pPr marL="360363" indent="-360363">
              <a:buFont typeface="Arial" pitchFamily="34" charset="0"/>
              <a:buChar char="•"/>
              <a:defRPr/>
            </a:pPr>
            <a:r>
              <a:rPr lang="sl-SI" sz="2400" dirty="0">
                <a:solidFill>
                  <a:schemeClr val="tx1">
                    <a:lumMod val="50000"/>
                    <a:lumOff val="50000"/>
                  </a:schemeClr>
                </a:solidFill>
              </a:rPr>
              <a:t>možnost praks in drugih oblik povezovanja teorije s prakso</a:t>
            </a:r>
          </a:p>
          <a:p>
            <a:pPr marL="360363" indent="-360363">
              <a:buFont typeface="Arial" pitchFamily="34" charset="0"/>
              <a:buChar char="•"/>
              <a:defRPr/>
            </a:pPr>
            <a:r>
              <a:rPr lang="sl-SI" sz="2400" dirty="0">
                <a:solidFill>
                  <a:schemeClr val="tx1">
                    <a:lumMod val="50000"/>
                    <a:lumOff val="50000"/>
                  </a:schemeClr>
                </a:solidFill>
              </a:rPr>
              <a:t>zaposlitev po zaključenem izobraževanju.</a:t>
            </a:r>
          </a:p>
          <a:p>
            <a:pPr>
              <a:defRPr/>
            </a:pPr>
            <a:endParaRPr lang="sl-SI" sz="2400" dirty="0">
              <a:solidFill>
                <a:schemeClr val="tx1">
                  <a:lumMod val="50000"/>
                  <a:lumOff val="50000"/>
                </a:schemeClr>
              </a:solidFill>
            </a:endParaRPr>
          </a:p>
          <a:p>
            <a:pPr>
              <a:defRPr/>
            </a:pPr>
            <a:r>
              <a:rPr lang="sl-SI" sz="2400" b="1" dirty="0">
                <a:solidFill>
                  <a:schemeClr val="tx1">
                    <a:lumMod val="50000"/>
                    <a:lumOff val="50000"/>
                  </a:schemeClr>
                </a:solidFill>
              </a:rPr>
              <a:t>Sklad objavlja potrebe delodajalcev</a:t>
            </a:r>
            <a:r>
              <a:rPr lang="sl-SI" sz="2400" dirty="0">
                <a:solidFill>
                  <a:schemeClr val="tx1">
                    <a:lumMod val="50000"/>
                    <a:lumOff val="50000"/>
                  </a:schemeClr>
                </a:solidFill>
              </a:rPr>
              <a:t> na svoji spletni strani </a:t>
            </a:r>
            <a:r>
              <a:rPr lang="sl-SI" sz="2400" u="sng" dirty="0">
                <a:solidFill>
                  <a:schemeClr val="tx1">
                    <a:lumMod val="50000"/>
                    <a:lumOff val="50000"/>
                  </a:schemeClr>
                </a:solidFill>
              </a:rPr>
              <a:t>http://www.sklad-kadri.si/si/izmenjevalnica/</a:t>
            </a:r>
          </a:p>
          <a:p>
            <a:pPr>
              <a:defRPr/>
            </a:pPr>
            <a:r>
              <a:rPr lang="sl-SI" sz="2400" dirty="0">
                <a:solidFill>
                  <a:schemeClr val="tx1">
                    <a:lumMod val="50000"/>
                    <a:lumOff val="50000"/>
                  </a:schemeClr>
                </a:solidFill>
              </a:rPr>
              <a:t>Smiselno je preveriti tudi arhiv objav iz preteklih let!</a:t>
            </a:r>
          </a:p>
          <a:p>
            <a:pPr>
              <a:defRPr/>
            </a:pPr>
            <a:endParaRPr lang="sl-SI" sz="2400" dirty="0">
              <a:solidFill>
                <a:schemeClr val="tx1">
                  <a:lumMod val="50000"/>
                  <a:lumOff val="50000"/>
                </a:schemeClr>
              </a:solidFill>
            </a:endParaRPr>
          </a:p>
          <a:p>
            <a:pPr>
              <a:defRPr/>
            </a:pPr>
            <a:r>
              <a:rPr lang="sl-SI" sz="2400" b="1" dirty="0">
                <a:solidFill>
                  <a:schemeClr val="tx1">
                    <a:lumMod val="50000"/>
                    <a:lumOff val="50000"/>
                  </a:schemeClr>
                </a:solidFill>
              </a:rPr>
              <a:t>Sklad d</a:t>
            </a:r>
            <a:r>
              <a:rPr lang="sl-SI" sz="2400" dirty="0">
                <a:solidFill>
                  <a:schemeClr val="tx1">
                    <a:lumMod val="50000"/>
                    <a:lumOff val="50000"/>
                  </a:schemeClr>
                </a:solidFill>
              </a:rPr>
              <a:t>elodajalcem </a:t>
            </a:r>
            <a:r>
              <a:rPr lang="sl-SI" sz="2400" b="1" dirty="0">
                <a:solidFill>
                  <a:schemeClr val="tx1">
                    <a:lumMod val="50000"/>
                    <a:lumOff val="50000"/>
                  </a:schemeClr>
                </a:solidFill>
              </a:rPr>
              <a:t>sofinancira </a:t>
            </a:r>
            <a:r>
              <a:rPr lang="sl-SI" sz="2400" dirty="0">
                <a:solidFill>
                  <a:schemeClr val="tx1">
                    <a:lumMod val="50000"/>
                    <a:lumOff val="50000"/>
                  </a:schemeClr>
                </a:solidFill>
              </a:rPr>
              <a:t>kadrovske štipendije</a:t>
            </a:r>
            <a:endParaRPr lang="sl-SI" dirty="0"/>
          </a:p>
        </p:txBody>
      </p:sp>
    </p:spTree>
    <p:extLst>
      <p:ext uri="{BB962C8B-B14F-4D97-AF65-F5344CB8AC3E}">
        <p14:creationId xmlns:p14="http://schemas.microsoft.com/office/powerpoint/2010/main" val="143868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Naslov 1"/>
          <p:cNvSpPr>
            <a:spLocks noGrp="1"/>
          </p:cNvSpPr>
          <p:nvPr>
            <p:ph type="title"/>
          </p:nvPr>
        </p:nvSpPr>
        <p:spPr>
          <a:xfrm>
            <a:off x="1293813" y="381000"/>
            <a:ext cx="9601200" cy="887760"/>
          </a:xfrm>
        </p:spPr>
        <p:txBody>
          <a:bodyPr>
            <a:normAutofit/>
          </a:bodyPr>
          <a:lstStyle/>
          <a:p>
            <a:pPr>
              <a:defRPr/>
            </a:pPr>
            <a:r>
              <a:rPr lang="sl-SI" altLang="sl-SI" b="1" dirty="0">
                <a:solidFill>
                  <a:schemeClr val="accent1">
                    <a:lumMod val="75000"/>
                  </a:schemeClr>
                </a:solidFill>
              </a:rPr>
              <a:t>OSTALE ŠTIPENDIJE</a:t>
            </a:r>
          </a:p>
        </p:txBody>
      </p:sp>
      <p:sp>
        <p:nvSpPr>
          <p:cNvPr id="3" name="Označba mesta vsebine 2"/>
          <p:cNvSpPr>
            <a:spLocks noGrp="1"/>
          </p:cNvSpPr>
          <p:nvPr>
            <p:ph idx="1"/>
          </p:nvPr>
        </p:nvSpPr>
        <p:spPr>
          <a:xfrm>
            <a:off x="1989956" y="1988840"/>
            <a:ext cx="7408863" cy="4243040"/>
          </a:xfrm>
        </p:spPr>
        <p:txBody>
          <a:bodyPr rtlCol="0">
            <a:normAutofit/>
          </a:bodyPr>
          <a:lstStyle/>
          <a:p>
            <a:pPr>
              <a:buFont typeface="Arial" panose="020B0604020202020204" pitchFamily="34" charset="0"/>
              <a:buChar char="•"/>
              <a:defRPr/>
            </a:pPr>
            <a:r>
              <a:rPr lang="sl-SI" b="1" dirty="0">
                <a:solidFill>
                  <a:schemeClr val="tx1">
                    <a:lumMod val="50000"/>
                    <a:lumOff val="50000"/>
                  </a:schemeClr>
                </a:solidFill>
              </a:rPr>
              <a:t>Občinske in regionalne štipendije </a:t>
            </a:r>
          </a:p>
          <a:p>
            <a:pPr>
              <a:buFont typeface="Arial" panose="020B0604020202020204" pitchFamily="34" charset="0"/>
              <a:buChar char="•"/>
              <a:defRPr/>
            </a:pPr>
            <a:r>
              <a:rPr lang="sl-SI" dirty="0">
                <a:solidFill>
                  <a:schemeClr val="tx1">
                    <a:lumMod val="50000"/>
                    <a:lumOff val="50000"/>
                  </a:schemeClr>
                </a:solidFill>
              </a:rPr>
              <a:t>Informacije o občinskih štipendijah in aktualni razpisi so na voljo na občinah samih ali na njihovih </a:t>
            </a:r>
            <a:r>
              <a:rPr lang="sl-SI" u="sng" dirty="0">
                <a:solidFill>
                  <a:schemeClr val="tx1">
                    <a:lumMod val="50000"/>
                    <a:lumOff val="50000"/>
                  </a:schemeClr>
                </a:solidFill>
                <a:hlinkClick r:id="rId2"/>
              </a:rPr>
              <a:t>spletnih straneh</a:t>
            </a:r>
            <a:r>
              <a:rPr lang="sl-SI" dirty="0">
                <a:solidFill>
                  <a:schemeClr val="tx1">
                    <a:lumMod val="50000"/>
                    <a:lumOff val="50000"/>
                  </a:schemeClr>
                </a:solidFill>
              </a:rPr>
              <a:t>.</a:t>
            </a:r>
          </a:p>
          <a:p>
            <a:pPr>
              <a:buFont typeface="Arial" panose="020B0604020202020204" pitchFamily="34" charset="0"/>
              <a:buChar char="•"/>
              <a:defRPr/>
            </a:pPr>
            <a:r>
              <a:rPr lang="sl-SI" b="1" dirty="0">
                <a:solidFill>
                  <a:schemeClr val="tx1">
                    <a:lumMod val="50000"/>
                    <a:lumOff val="50000"/>
                  </a:schemeClr>
                </a:solidFill>
              </a:rPr>
              <a:t>Štipendije za izobraževanje v tujini</a:t>
            </a:r>
            <a:r>
              <a:rPr lang="sl-SI" dirty="0">
                <a:solidFill>
                  <a:schemeClr val="tx1">
                    <a:lumMod val="50000"/>
                    <a:lumOff val="50000"/>
                  </a:schemeClr>
                </a:solidFill>
              </a:rPr>
              <a:t> so namenjene vsem dijakom, ki se izobražujejo na ustanovah v tujini. </a:t>
            </a:r>
          </a:p>
          <a:p>
            <a:pPr>
              <a:buFont typeface="Arial" panose="020B0604020202020204" pitchFamily="34" charset="0"/>
              <a:buChar char="•"/>
              <a:defRPr/>
            </a:pPr>
            <a:r>
              <a:rPr lang="sl-SI" b="1" dirty="0">
                <a:solidFill>
                  <a:schemeClr val="tx1">
                    <a:lumMod val="50000"/>
                    <a:lumOff val="50000"/>
                  </a:schemeClr>
                </a:solidFill>
              </a:rPr>
              <a:t>Štipendije za izobraževanje tujih državljanov v Sloveniji</a:t>
            </a:r>
          </a:p>
          <a:p>
            <a:pPr>
              <a:buFont typeface="Arial" panose="020B0604020202020204" pitchFamily="34" charset="0"/>
              <a:buChar char="•"/>
              <a:defRPr/>
            </a:pPr>
            <a:r>
              <a:rPr lang="sl-SI" b="1" dirty="0">
                <a:solidFill>
                  <a:schemeClr val="tx1">
                    <a:lumMod val="50000"/>
                    <a:lumOff val="50000"/>
                  </a:schemeClr>
                </a:solidFill>
              </a:rPr>
              <a:t>Štipendije iz različnih zasebnih virov (fundacije in druge ustanove)</a:t>
            </a:r>
            <a:endParaRPr lang="sl-SI" dirty="0">
              <a:solidFill>
                <a:schemeClr val="tx1">
                  <a:lumMod val="50000"/>
                  <a:lumOff val="50000"/>
                </a:schemeClr>
              </a:solidFill>
            </a:endParaRPr>
          </a:p>
        </p:txBody>
      </p:sp>
    </p:spTree>
    <p:extLst>
      <p:ext uri="{BB962C8B-B14F-4D97-AF65-F5344CB8AC3E}">
        <p14:creationId xmlns:p14="http://schemas.microsoft.com/office/powerpoint/2010/main" val="399619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aobljeni pravokotnik 1"/>
          <p:cNvSpPr/>
          <p:nvPr/>
        </p:nvSpPr>
        <p:spPr>
          <a:xfrm>
            <a:off x="1990724" y="1124745"/>
            <a:ext cx="9360272" cy="5472607"/>
          </a:xfrm>
          <a:prstGeom prst="roundRect">
            <a:avLst/>
          </a:prstGeom>
        </p:spPr>
        <p:style>
          <a:lnRef idx="2">
            <a:schemeClr val="accent1"/>
          </a:lnRef>
          <a:fillRef idx="1003">
            <a:schemeClr val="lt1"/>
          </a:fillRef>
          <a:effectRef idx="0">
            <a:schemeClr val="accent1"/>
          </a:effectRef>
          <a:fontRef idx="minor">
            <a:schemeClr val="dk1"/>
          </a:fontRef>
        </p:style>
        <p:txBody>
          <a:bodyPr anchor="ctr"/>
          <a:lstStyle/>
          <a:p>
            <a:pPr algn="ctr">
              <a:defRPr/>
            </a:pPr>
            <a:endParaRPr lang="sl-SI"/>
          </a:p>
        </p:txBody>
      </p:sp>
      <p:sp>
        <p:nvSpPr>
          <p:cNvPr id="47110" name="Rectangle 2"/>
          <p:cNvSpPr>
            <a:spLocks noGrp="1" noChangeArrowheads="1"/>
          </p:cNvSpPr>
          <p:nvPr>
            <p:ph type="title"/>
          </p:nvPr>
        </p:nvSpPr>
        <p:spPr>
          <a:xfrm>
            <a:off x="2395537" y="260351"/>
            <a:ext cx="7124700" cy="792163"/>
          </a:xfrm>
        </p:spPr>
        <p:txBody>
          <a:bodyPr>
            <a:normAutofit/>
          </a:bodyPr>
          <a:lstStyle/>
          <a:p>
            <a:pPr>
              <a:defRPr/>
            </a:pPr>
            <a:r>
              <a:rPr lang="sl-SI" altLang="sl-SI" b="1" dirty="0">
                <a:solidFill>
                  <a:schemeClr val="accent1">
                    <a:lumMod val="75000"/>
                  </a:schemeClr>
                </a:solidFill>
                <a:effectLst>
                  <a:outerShdw blurRad="38100" dist="38100" dir="2700000" algn="tl">
                    <a:srgbClr val="000000">
                      <a:alpha val="43137"/>
                    </a:srgbClr>
                  </a:outerShdw>
                </a:effectLst>
                <a:ea typeface="Calibri" pitchFamily="34" charset="0"/>
                <a:cs typeface="Calibri" pitchFamily="34" charset="0"/>
              </a:rPr>
              <a:t>INTERNET NASLOVI</a:t>
            </a:r>
          </a:p>
        </p:txBody>
      </p:sp>
      <p:sp>
        <p:nvSpPr>
          <p:cNvPr id="47109" name="Rectangle 3"/>
          <p:cNvSpPr>
            <a:spLocks noGrp="1" noChangeArrowheads="1"/>
          </p:cNvSpPr>
          <p:nvPr>
            <p:ph idx="1"/>
          </p:nvPr>
        </p:nvSpPr>
        <p:spPr>
          <a:xfrm>
            <a:off x="2886170" y="1268760"/>
            <a:ext cx="6611938" cy="5256930"/>
          </a:xfrm>
        </p:spPr>
        <p:txBody>
          <a:bodyPr>
            <a:normAutofit/>
          </a:bodyPr>
          <a:lstStyle/>
          <a:p>
            <a:pPr marL="274320" indent="-274320">
              <a:buFont typeface="Wingdings" panose="05000000000000000000" pitchFamily="2" charset="2"/>
              <a:buChar char="Ø"/>
              <a:defRPr/>
            </a:pPr>
            <a:r>
              <a:rPr lang="sl-SI" altLang="sl-SI" dirty="0">
                <a:solidFill>
                  <a:srgbClr val="5A8EA6"/>
                </a:solidFill>
                <a:latin typeface="Calibri" pitchFamily="34" charset="0"/>
                <a:ea typeface="Calibri" pitchFamily="34" charset="0"/>
                <a:cs typeface="Calibri" pitchFamily="34" charset="0"/>
                <a:hlinkClick r:id="rId3"/>
              </a:rPr>
              <a:t>http://www.os-medvode.si/</a:t>
            </a:r>
            <a:endParaRPr lang="sl-SI" altLang="sl-SI" dirty="0">
              <a:solidFill>
                <a:srgbClr val="5A8EA6"/>
              </a:solidFill>
              <a:latin typeface="Calibri" pitchFamily="34" charset="0"/>
              <a:ea typeface="Calibri" pitchFamily="34" charset="0"/>
              <a:cs typeface="Calibri" pitchFamily="34" charset="0"/>
            </a:endParaRPr>
          </a:p>
          <a:p>
            <a:pPr marL="274320" indent="-274320">
              <a:buFont typeface="Wingdings" panose="05000000000000000000" pitchFamily="2" charset="2"/>
              <a:buChar char="Ø"/>
              <a:defRPr/>
            </a:pPr>
            <a:r>
              <a:rPr lang="sl-SI" dirty="0">
                <a:hlinkClick r:id="rId4"/>
              </a:rPr>
              <a:t>https://www.gov.si/teme/vpis-v-srednjo-solo/</a:t>
            </a:r>
            <a:endParaRPr lang="sl-SI" altLang="sl-SI" dirty="0">
              <a:solidFill>
                <a:srgbClr val="5A8EA6"/>
              </a:solidFill>
              <a:latin typeface="Calibri" pitchFamily="34" charset="0"/>
              <a:ea typeface="Calibri" pitchFamily="34" charset="0"/>
              <a:cs typeface="Calibri" pitchFamily="34" charset="0"/>
            </a:endParaRPr>
          </a:p>
          <a:p>
            <a:pPr marL="274320" indent="-274320">
              <a:buFont typeface="Wingdings" panose="05000000000000000000" pitchFamily="2" charset="2"/>
              <a:buChar char="Ø"/>
              <a:defRPr/>
            </a:pPr>
            <a:r>
              <a:rPr lang="sl-SI" altLang="sl-SI" dirty="0">
                <a:solidFill>
                  <a:srgbClr val="5A8EA6"/>
                </a:solidFill>
                <a:latin typeface="Calibri" pitchFamily="34" charset="0"/>
                <a:ea typeface="Calibri" pitchFamily="34" charset="0"/>
                <a:cs typeface="Calibri" pitchFamily="34" charset="0"/>
                <a:hlinkClick r:id="rId5"/>
              </a:rPr>
              <a:t>http://www.mojaizbira.si/</a:t>
            </a:r>
            <a:endParaRPr lang="sl-SI" altLang="sl-SI" dirty="0">
              <a:solidFill>
                <a:srgbClr val="5A8EA6"/>
              </a:solidFill>
              <a:latin typeface="Calibri" pitchFamily="34" charset="0"/>
              <a:ea typeface="Calibri" pitchFamily="34" charset="0"/>
              <a:cs typeface="Calibri" pitchFamily="34" charset="0"/>
            </a:endParaRPr>
          </a:p>
          <a:p>
            <a:pPr marL="274320" indent="-274320">
              <a:buFont typeface="Wingdings" panose="05000000000000000000" pitchFamily="2" charset="2"/>
              <a:buChar char="Ø"/>
              <a:defRPr/>
            </a:pPr>
            <a:r>
              <a:rPr lang="sl-SI" altLang="sl-SI" b="1" dirty="0">
                <a:solidFill>
                  <a:srgbClr val="5A8EA6"/>
                </a:solidFill>
                <a:latin typeface="Calibri" pitchFamily="34" charset="0"/>
                <a:ea typeface="Calibri" pitchFamily="34" charset="0"/>
                <a:cs typeface="Calibri" pitchFamily="34" charset="0"/>
                <a:hlinkClick r:id="rId6"/>
              </a:rPr>
              <a:t>http://www.sklad-kadri.si/</a:t>
            </a:r>
            <a:endParaRPr lang="sl-SI" altLang="sl-SI" b="1" dirty="0">
              <a:solidFill>
                <a:srgbClr val="5A8EA6"/>
              </a:solidFill>
              <a:latin typeface="Calibri" pitchFamily="34" charset="0"/>
              <a:ea typeface="Calibri" pitchFamily="34" charset="0"/>
              <a:cs typeface="Calibri" pitchFamily="34" charset="0"/>
            </a:endParaRPr>
          </a:p>
          <a:p>
            <a:pPr marL="274320" indent="-274320">
              <a:buFont typeface="Wingdings" panose="05000000000000000000" pitchFamily="2" charset="2"/>
              <a:buChar char="Ø"/>
              <a:defRPr/>
            </a:pPr>
            <a:r>
              <a:rPr lang="sl-SI" altLang="sl-SI" i="1" dirty="0">
                <a:solidFill>
                  <a:srgbClr val="5A8EA6"/>
                </a:solidFill>
                <a:latin typeface="Calibri" pitchFamily="34" charset="0"/>
                <a:ea typeface="Calibri" pitchFamily="34" charset="0"/>
                <a:cs typeface="Calibri" pitchFamily="34" charset="0"/>
                <a:hlinkClick r:id="rId7"/>
              </a:rPr>
              <a:t>www.informativa.si</a:t>
            </a:r>
            <a:endParaRPr lang="sl-SI" altLang="sl-SI" i="1" dirty="0">
              <a:solidFill>
                <a:srgbClr val="5A8EA6"/>
              </a:solidFill>
              <a:latin typeface="Calibri" pitchFamily="34" charset="0"/>
              <a:ea typeface="Calibri" pitchFamily="34" charset="0"/>
              <a:cs typeface="Calibri" pitchFamily="34" charset="0"/>
            </a:endParaRPr>
          </a:p>
          <a:p>
            <a:pPr marL="274320" indent="-274320">
              <a:buFont typeface="Wingdings" panose="05000000000000000000" pitchFamily="2" charset="2"/>
              <a:buChar char="Ø"/>
              <a:defRPr/>
            </a:pPr>
            <a:r>
              <a:rPr lang="sl-SI" altLang="sl-SI" dirty="0">
                <a:solidFill>
                  <a:srgbClr val="5A8EA6"/>
                </a:solidFill>
                <a:latin typeface="Calibri" pitchFamily="34" charset="0"/>
                <a:ea typeface="Calibri" pitchFamily="34" charset="0"/>
                <a:cs typeface="Calibri" pitchFamily="34" charset="0"/>
                <a:hlinkClick r:id="rId8"/>
              </a:rPr>
              <a:t>http://www.cpi.si/</a:t>
            </a:r>
            <a:endParaRPr lang="sl-SI" altLang="sl-SI" dirty="0">
              <a:solidFill>
                <a:srgbClr val="5A8EA6"/>
              </a:solidFill>
              <a:latin typeface="Calibri" pitchFamily="34" charset="0"/>
              <a:ea typeface="Calibri" pitchFamily="34" charset="0"/>
              <a:cs typeface="Calibri" pitchFamily="34" charset="0"/>
            </a:endParaRPr>
          </a:p>
          <a:p>
            <a:pPr marL="274320" indent="-274320">
              <a:buFont typeface="Wingdings" panose="05000000000000000000" pitchFamily="2" charset="2"/>
              <a:buChar char="Ø"/>
              <a:defRPr/>
            </a:pPr>
            <a:r>
              <a:rPr lang="sl-SI" altLang="sl-SI" dirty="0">
                <a:solidFill>
                  <a:srgbClr val="5A8EA6"/>
                </a:solidFill>
                <a:latin typeface="Calibri" pitchFamily="34" charset="0"/>
                <a:ea typeface="Calibri" pitchFamily="34" charset="0"/>
                <a:cs typeface="Calibri" pitchFamily="34" charset="0"/>
                <a:hlinkClick r:id="rId9"/>
              </a:rPr>
              <a:t>http://www.ess.gov.si/</a:t>
            </a:r>
            <a:endParaRPr lang="sl-SI" altLang="sl-SI" dirty="0">
              <a:solidFill>
                <a:srgbClr val="5A8EA6"/>
              </a:solidFill>
              <a:latin typeface="Calibri" pitchFamily="34" charset="0"/>
              <a:ea typeface="Calibri" pitchFamily="34" charset="0"/>
              <a:cs typeface="Calibri" pitchFamily="34" charset="0"/>
            </a:endParaRPr>
          </a:p>
          <a:p>
            <a:pPr marL="274320" indent="-274320">
              <a:buFont typeface="Wingdings" panose="05000000000000000000" pitchFamily="2" charset="2"/>
              <a:buChar char="Ø"/>
              <a:defRPr/>
            </a:pPr>
            <a:r>
              <a:rPr lang="sl-SI" altLang="sl-SI" dirty="0">
                <a:solidFill>
                  <a:srgbClr val="5A8EA6"/>
                </a:solidFill>
                <a:latin typeface="Calibri" pitchFamily="34" charset="0"/>
                <a:ea typeface="Calibri" pitchFamily="34" charset="0"/>
                <a:cs typeface="Calibri" pitchFamily="34" charset="0"/>
                <a:hlinkClick r:id="rId10"/>
              </a:rPr>
              <a:t>http://www.mddsz.gov.si/si/delovna_podrocja/trg_dela_in_zaposlovanje/stipendije/</a:t>
            </a:r>
            <a:endParaRPr lang="sl-SI" altLang="sl-SI" dirty="0">
              <a:solidFill>
                <a:srgbClr val="5A8EA6"/>
              </a:solidFill>
              <a:latin typeface="Calibri" pitchFamily="34" charset="0"/>
              <a:ea typeface="Calibri" pitchFamily="34" charset="0"/>
              <a:cs typeface="Calibri" pitchFamily="34" charset="0"/>
            </a:endParaRPr>
          </a:p>
          <a:p>
            <a:pPr marL="0" indent="0">
              <a:buNone/>
              <a:defRPr/>
            </a:pPr>
            <a:endParaRPr lang="sl-SI" altLang="sl-SI" dirty="0">
              <a:solidFill>
                <a:srgbClr val="5A8EA6"/>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305310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3B4F95-7F30-43BF-AF33-5769142758FE}"/>
              </a:ext>
            </a:extLst>
          </p:cNvPr>
          <p:cNvSpPr>
            <a:spLocks noGrp="1"/>
          </p:cNvSpPr>
          <p:nvPr>
            <p:ph type="title"/>
          </p:nvPr>
        </p:nvSpPr>
        <p:spPr/>
        <p:txBody>
          <a:bodyPr/>
          <a:lstStyle/>
          <a:p>
            <a:r>
              <a:rPr lang="sl-SI" dirty="0"/>
              <a:t>           Hvala za pozornost</a:t>
            </a:r>
          </a:p>
        </p:txBody>
      </p:sp>
      <p:pic>
        <p:nvPicPr>
          <p:cNvPr id="5" name="Označba mesta vsebine 4">
            <a:extLst>
              <a:ext uri="{FF2B5EF4-FFF2-40B4-BE49-F238E27FC236}">
                <a16:creationId xmlns:a16="http://schemas.microsoft.com/office/drawing/2014/main" id="{2732F370-8353-4A36-9F7F-D49E40DA981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803482" y="1"/>
            <a:ext cx="1090464" cy="908720"/>
          </a:xfrm>
        </p:spPr>
      </p:pic>
      <p:pic>
        <p:nvPicPr>
          <p:cNvPr id="11" name="Slika 10">
            <a:extLst>
              <a:ext uri="{FF2B5EF4-FFF2-40B4-BE49-F238E27FC236}">
                <a16:creationId xmlns:a16="http://schemas.microsoft.com/office/drawing/2014/main" id="{78277B19-27F6-4D1F-B607-35C1D56E32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5980" y="1598815"/>
            <a:ext cx="7315200" cy="4876800"/>
          </a:xfrm>
          <a:prstGeom prst="rect">
            <a:avLst/>
          </a:prstGeom>
        </p:spPr>
      </p:pic>
    </p:spTree>
    <p:extLst>
      <p:ext uri="{BB962C8B-B14F-4D97-AF65-F5344CB8AC3E}">
        <p14:creationId xmlns:p14="http://schemas.microsoft.com/office/powerpoint/2010/main" val="402798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C8CADE-0F8F-46F6-A49B-950C26F44DAE}"/>
              </a:ext>
            </a:extLst>
          </p:cNvPr>
          <p:cNvSpPr>
            <a:spLocks noGrp="1"/>
          </p:cNvSpPr>
          <p:nvPr>
            <p:ph type="title"/>
          </p:nvPr>
        </p:nvSpPr>
        <p:spPr/>
        <p:txBody>
          <a:bodyPr/>
          <a:lstStyle/>
          <a:p>
            <a:r>
              <a:rPr lang="sl-SI" dirty="0"/>
              <a:t>Interesi</a:t>
            </a:r>
            <a:br>
              <a:rPr lang="sl-SI" dirty="0"/>
            </a:br>
            <a:endParaRPr lang="sl-SI" dirty="0"/>
          </a:p>
        </p:txBody>
      </p:sp>
      <p:sp>
        <p:nvSpPr>
          <p:cNvPr id="3" name="Označba mesta vsebine 2">
            <a:extLst>
              <a:ext uri="{FF2B5EF4-FFF2-40B4-BE49-F238E27FC236}">
                <a16:creationId xmlns:a16="http://schemas.microsoft.com/office/drawing/2014/main" id="{0402E7C1-2038-4B48-ABCA-26EA2D8CCFBC}"/>
              </a:ext>
            </a:extLst>
          </p:cNvPr>
          <p:cNvSpPr>
            <a:spLocks noGrp="1"/>
          </p:cNvSpPr>
          <p:nvPr>
            <p:ph idx="1"/>
          </p:nvPr>
        </p:nvSpPr>
        <p:spPr>
          <a:xfrm>
            <a:off x="1341884" y="1632204"/>
            <a:ext cx="10073431" cy="4029044"/>
          </a:xfrm>
        </p:spPr>
        <p:txBody>
          <a:bodyPr>
            <a:normAutofit fontScale="92500" lnSpcReduction="10000"/>
          </a:bodyPr>
          <a:lstStyle/>
          <a:p>
            <a:pPr lvl="0"/>
            <a:r>
              <a:rPr lang="sl-SI" sz="2600" b="1" dirty="0"/>
              <a:t>delo za ljudi/z ljudmi:</a:t>
            </a:r>
            <a:r>
              <a:rPr lang="sl-SI" sz="2600" dirty="0"/>
              <a:t> pomoč, vzgoja, izobraževanje, stiki, v skupini</a:t>
            </a:r>
          </a:p>
          <a:p>
            <a:pPr lvl="0"/>
            <a:r>
              <a:rPr lang="sl-SI" sz="2600" b="1" dirty="0"/>
              <a:t>delo v naravi/z naravo</a:t>
            </a:r>
            <a:r>
              <a:rPr lang="sl-SI" sz="2600" dirty="0"/>
              <a:t>: na prostem, skrb za živali, rastline, ekologija, gozdarstvo</a:t>
            </a:r>
          </a:p>
          <a:p>
            <a:pPr lvl="0"/>
            <a:r>
              <a:rPr lang="sl-SI" sz="2600" b="1" dirty="0"/>
              <a:t>delo s podatki, papirji</a:t>
            </a:r>
            <a:r>
              <a:rPr lang="sl-SI" sz="2600" dirty="0"/>
              <a:t>: urejanje, dopisi, tipkanje, organiziranje  …</a:t>
            </a:r>
          </a:p>
          <a:p>
            <a:pPr lvl="0"/>
            <a:r>
              <a:rPr lang="sl-SI" sz="2600" b="1" dirty="0"/>
              <a:t>praktično delo:</a:t>
            </a:r>
            <a:r>
              <a:rPr lang="sl-SI" sz="2600" dirty="0"/>
              <a:t> materiali, sestavljanje, popravljanje naprav</a:t>
            </a:r>
          </a:p>
          <a:p>
            <a:pPr lvl="0"/>
            <a:r>
              <a:rPr lang="sl-SI" sz="2600" b="1" dirty="0"/>
              <a:t>tehnično-raziskovalno delo:</a:t>
            </a:r>
            <a:r>
              <a:rPr lang="sl-SI" sz="2600" dirty="0"/>
              <a:t> tehnične zakonitosti, raziskovanje</a:t>
            </a:r>
          </a:p>
          <a:p>
            <a:pPr lvl="0"/>
            <a:r>
              <a:rPr lang="sl-SI" sz="2600" b="1" dirty="0"/>
              <a:t>raziskovalno delo:</a:t>
            </a:r>
            <a:r>
              <a:rPr lang="sl-SI" sz="2600" dirty="0"/>
              <a:t> literatura, iskanje informacij, </a:t>
            </a:r>
          </a:p>
          <a:p>
            <a:pPr lvl="0"/>
            <a:r>
              <a:rPr lang="sl-SI" sz="2600" b="1" dirty="0"/>
              <a:t>oblikovalno-umetniško delo</a:t>
            </a:r>
            <a:r>
              <a:rPr lang="sl-SI" sz="2600" dirty="0"/>
              <a:t>: risanje, oblik (različni materiali, tehnike)</a:t>
            </a:r>
          </a:p>
          <a:p>
            <a:pPr lvl="0"/>
            <a:r>
              <a:rPr lang="sl-SI" sz="2600" b="1" dirty="0"/>
              <a:t>podjetniško:</a:t>
            </a:r>
            <a:r>
              <a:rPr lang="sl-SI" sz="2600" dirty="0"/>
              <a:t> prodaja, vodenje, razporejanje, organiziranje</a:t>
            </a:r>
          </a:p>
          <a:p>
            <a:endParaRPr lang="sl-SI" dirty="0"/>
          </a:p>
        </p:txBody>
      </p:sp>
    </p:spTree>
    <p:extLst>
      <p:ext uri="{BB962C8B-B14F-4D97-AF65-F5344CB8AC3E}">
        <p14:creationId xmlns:p14="http://schemas.microsoft.com/office/powerpoint/2010/main" val="79951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2F1C6F-8950-462D-A266-9F74679D48B4}"/>
              </a:ext>
            </a:extLst>
          </p:cNvPr>
          <p:cNvSpPr>
            <a:spLocks noGrp="1"/>
          </p:cNvSpPr>
          <p:nvPr>
            <p:ph type="title"/>
          </p:nvPr>
        </p:nvSpPr>
        <p:spPr/>
        <p:txBody>
          <a:bodyPr/>
          <a:lstStyle/>
          <a:p>
            <a:r>
              <a:rPr lang="sl-SI" dirty="0"/>
              <a:t>Kam in kako?</a:t>
            </a:r>
            <a:br>
              <a:rPr lang="sl-SI" dirty="0"/>
            </a:br>
            <a:r>
              <a:rPr lang="sl-SI" dirty="0"/>
              <a:t>                             Aktivnosti na šoli</a:t>
            </a:r>
          </a:p>
        </p:txBody>
      </p:sp>
      <p:sp>
        <p:nvSpPr>
          <p:cNvPr id="3" name="Označba mesta vsebine 2">
            <a:extLst>
              <a:ext uri="{FF2B5EF4-FFF2-40B4-BE49-F238E27FC236}">
                <a16:creationId xmlns:a16="http://schemas.microsoft.com/office/drawing/2014/main" id="{FCC8A6D8-D2F1-41EF-92A3-8ECFCBB3A398}"/>
              </a:ext>
            </a:extLst>
          </p:cNvPr>
          <p:cNvSpPr>
            <a:spLocks noGrp="1"/>
          </p:cNvSpPr>
          <p:nvPr>
            <p:ph idx="1"/>
          </p:nvPr>
        </p:nvSpPr>
        <p:spPr>
          <a:xfrm>
            <a:off x="1413892" y="1988840"/>
            <a:ext cx="10013131" cy="4680520"/>
          </a:xfrm>
        </p:spPr>
        <p:txBody>
          <a:bodyPr>
            <a:normAutofit fontScale="92500"/>
          </a:bodyPr>
          <a:lstStyle/>
          <a:p>
            <a:pPr>
              <a:defRPr/>
            </a:pPr>
            <a:r>
              <a:rPr lang="sl-SI" sz="2400" dirty="0"/>
              <a:t>Priprava „osebne mape“ za vsakega učenca</a:t>
            </a:r>
          </a:p>
          <a:p>
            <a:pPr>
              <a:defRPr/>
            </a:pPr>
            <a:r>
              <a:rPr lang="sl-SI" sz="2400" dirty="0"/>
              <a:t>Tehniški dan „Poklicna orientacija“ -28.9. 2023 </a:t>
            </a:r>
          </a:p>
          <a:p>
            <a:pPr marL="0" indent="0">
              <a:buNone/>
              <a:defRPr/>
            </a:pPr>
            <a:r>
              <a:rPr lang="sl-SI" sz="2000" dirty="0"/>
              <a:t>(informacije o programu dela v 9. razredu na temo poklicna orientacija, sodelovanje z Zavodom RS za zaposlovanje, izpolnjevanje vprašalnika „kakšen sem?“, )</a:t>
            </a:r>
          </a:p>
          <a:p>
            <a:pPr>
              <a:defRPr/>
            </a:pPr>
            <a:r>
              <a:rPr lang="sl-SI" sz="2400" dirty="0"/>
              <a:t>Oglasna deska ŠSS </a:t>
            </a:r>
          </a:p>
          <a:p>
            <a:pPr>
              <a:defRPr/>
            </a:pPr>
            <a:r>
              <a:rPr lang="sl-SI" sz="2400" dirty="0"/>
              <a:t>Spletna stran OŠ Medvode (Karierna orientacija)</a:t>
            </a:r>
          </a:p>
          <a:p>
            <a:pPr>
              <a:defRPr/>
            </a:pPr>
            <a:r>
              <a:rPr lang="sl-SI" sz="2400" dirty="0"/>
              <a:t>Individualno svetovanje učencem – začnemo novembra</a:t>
            </a:r>
          </a:p>
          <a:p>
            <a:pPr>
              <a:defRPr/>
            </a:pPr>
            <a:r>
              <a:rPr lang="sl-SI" sz="2400" dirty="0"/>
              <a:t>Gradivo (vpisnik, rokovnik vpisa v SŠ, razpis, propagandni material srednjih šol) </a:t>
            </a:r>
          </a:p>
          <a:p>
            <a:pPr>
              <a:defRPr/>
            </a:pPr>
            <a:r>
              <a:rPr lang="sl-SI" sz="2400" dirty="0"/>
              <a:t>Vprašalnik „O poklicni poti“ </a:t>
            </a:r>
          </a:p>
          <a:p>
            <a:pPr>
              <a:defRPr/>
            </a:pPr>
            <a:r>
              <a:rPr lang="sl-SI" sz="2400" dirty="0"/>
              <a:t>Proti koncu šol. leta informacije o štipendijah</a:t>
            </a:r>
          </a:p>
          <a:p>
            <a:pPr>
              <a:defRPr/>
            </a:pPr>
            <a:endParaRPr lang="sl-SI" sz="2000" dirty="0"/>
          </a:p>
          <a:p>
            <a:endParaRPr lang="sl-SI" dirty="0"/>
          </a:p>
        </p:txBody>
      </p:sp>
    </p:spTree>
    <p:extLst>
      <p:ext uri="{BB962C8B-B14F-4D97-AF65-F5344CB8AC3E}">
        <p14:creationId xmlns:p14="http://schemas.microsoft.com/office/powerpoint/2010/main" val="20342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D5B55E4-94BB-4E00-BD26-246D4D49ECA2}"/>
              </a:ext>
            </a:extLst>
          </p:cNvPr>
          <p:cNvSpPr>
            <a:spLocks noGrp="1"/>
          </p:cNvSpPr>
          <p:nvPr>
            <p:ph type="title"/>
          </p:nvPr>
        </p:nvSpPr>
        <p:spPr/>
        <p:txBody>
          <a:bodyPr/>
          <a:lstStyle/>
          <a:p>
            <a:endParaRPr lang="sl-SI"/>
          </a:p>
        </p:txBody>
      </p:sp>
      <p:pic>
        <p:nvPicPr>
          <p:cNvPr id="7" name="Označba mesta vsebine 6">
            <a:extLst>
              <a:ext uri="{FF2B5EF4-FFF2-40B4-BE49-F238E27FC236}">
                <a16:creationId xmlns:a16="http://schemas.microsoft.com/office/drawing/2014/main" id="{E2B10DDC-83E3-4239-8AB6-DF2FFED6313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73932" y="107631"/>
            <a:ext cx="8856984" cy="6642738"/>
          </a:xfrm>
          <a:prstGeom prst="rect">
            <a:avLst/>
          </a:prstGeom>
        </p:spPr>
      </p:pic>
    </p:spTree>
    <p:extLst>
      <p:ext uri="{BB962C8B-B14F-4D97-AF65-F5344CB8AC3E}">
        <p14:creationId xmlns:p14="http://schemas.microsoft.com/office/powerpoint/2010/main" val="358229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5A00022E-BE15-463F-8692-62B9922F84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13892" y="147582"/>
            <a:ext cx="8964488" cy="6723366"/>
          </a:xfrm>
          <a:prstGeom prst="rect">
            <a:avLst/>
          </a:prstGeom>
        </p:spPr>
      </p:pic>
    </p:spTree>
    <p:extLst>
      <p:ext uri="{BB962C8B-B14F-4D97-AF65-F5344CB8AC3E}">
        <p14:creationId xmlns:p14="http://schemas.microsoft.com/office/powerpoint/2010/main" val="186019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7A11AE-573D-4E28-8498-5396A6AA606A}"/>
              </a:ext>
            </a:extLst>
          </p:cNvPr>
          <p:cNvSpPr>
            <a:spLocks noGrp="1"/>
          </p:cNvSpPr>
          <p:nvPr>
            <p:ph type="title"/>
          </p:nvPr>
        </p:nvSpPr>
        <p:spPr/>
        <p:txBody>
          <a:bodyPr/>
          <a:lstStyle/>
          <a:p>
            <a:endParaRPr lang="sl-SI"/>
          </a:p>
        </p:txBody>
      </p:sp>
      <p:pic>
        <p:nvPicPr>
          <p:cNvPr id="4" name="Označba mesta vsebine 3">
            <a:extLst>
              <a:ext uri="{FF2B5EF4-FFF2-40B4-BE49-F238E27FC236}">
                <a16:creationId xmlns:a16="http://schemas.microsoft.com/office/drawing/2014/main" id="{F2C74F1B-CE64-4F4D-A508-5C903A3DC11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236071" y="260648"/>
            <a:ext cx="9701401" cy="6413966"/>
          </a:xfrm>
          <a:prstGeom prst="rect">
            <a:avLst/>
          </a:prstGeom>
        </p:spPr>
      </p:pic>
      <p:pic>
        <p:nvPicPr>
          <p:cNvPr id="6" name="Slika 5">
            <a:extLst>
              <a:ext uri="{FF2B5EF4-FFF2-40B4-BE49-F238E27FC236}">
                <a16:creationId xmlns:a16="http://schemas.microsoft.com/office/drawing/2014/main" id="{3375F3A3-ECBB-43A3-8982-265E1C39E5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0007" y="38631"/>
            <a:ext cx="9862747" cy="6858000"/>
          </a:xfrm>
          <a:prstGeom prst="rect">
            <a:avLst/>
          </a:prstGeom>
        </p:spPr>
      </p:pic>
    </p:spTree>
    <p:extLst>
      <p:ext uri="{BB962C8B-B14F-4D97-AF65-F5344CB8AC3E}">
        <p14:creationId xmlns:p14="http://schemas.microsoft.com/office/powerpoint/2010/main" val="21180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Značka">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načka">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načk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ova tema">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ova tema">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http://schemas.openxmlformats.org/package/2006/metadata/core-properties"/>
    <ds:schemaRef ds:uri="http://purl.org/dc/dcmitype/"/>
    <ds:schemaRef ds:uri="http://www.w3.org/XML/1998/namespace"/>
    <ds:schemaRef ds:uri="http://schemas.microsoft.com/office/2006/metadata/properties"/>
    <ds:schemaRef ds:uri="http://schemas.microsoft.com/office/2006/documentManagement/types"/>
    <ds:schemaRef ds:uri="http://purl.org/dc/elements/1.1/"/>
    <ds:schemaRef ds:uri="http://schemas.microsoft.com/office/infopath/2007/PartnerControls"/>
    <ds:schemaRef ds:uri="4873beb7-5857-4685-be1f-d57550cc96cc"/>
    <ds:schemaRef ds:uri="http://purl.org/dc/terms/"/>
  </ds:schemaRefs>
</ds:datastoreItem>
</file>

<file path=docProps/app.xml><?xml version="1.0" encoding="utf-8"?>
<Properties xmlns="http://schemas.openxmlformats.org/officeDocument/2006/extended-properties" xmlns:vt="http://schemas.openxmlformats.org/officeDocument/2006/docPropsVTypes">
  <Template>Značka </Template>
  <TotalTime>2811</TotalTime>
  <Words>3401</Words>
  <Application>Microsoft Office PowerPoint</Application>
  <PresentationFormat>Po meri</PresentationFormat>
  <Paragraphs>538</Paragraphs>
  <Slides>47</Slides>
  <Notes>8</Notes>
  <HiddenSlides>0</HiddenSlides>
  <MMClips>0</MMClips>
  <ScaleCrop>false</ScaleCrop>
  <HeadingPairs>
    <vt:vector size="6" baseType="variant">
      <vt:variant>
        <vt:lpstr>Uporabljene pisave</vt:lpstr>
      </vt:variant>
      <vt:variant>
        <vt:i4>13</vt:i4>
      </vt:variant>
      <vt:variant>
        <vt:lpstr>Tema</vt:lpstr>
      </vt:variant>
      <vt:variant>
        <vt:i4>1</vt:i4>
      </vt:variant>
      <vt:variant>
        <vt:lpstr>Naslovi diapozitivov</vt:lpstr>
      </vt:variant>
      <vt:variant>
        <vt:i4>47</vt:i4>
      </vt:variant>
    </vt:vector>
  </HeadingPairs>
  <TitlesOfParts>
    <vt:vector size="61" baseType="lpstr">
      <vt:lpstr>MS Mincho</vt:lpstr>
      <vt:lpstr>Arial</vt:lpstr>
      <vt:lpstr>Arial Black</vt:lpstr>
      <vt:lpstr>Arial Narrow</vt:lpstr>
      <vt:lpstr>Calibri</vt:lpstr>
      <vt:lpstr>Euphemia</vt:lpstr>
      <vt:lpstr>Gill Sans MT</vt:lpstr>
      <vt:lpstr>Impact</vt:lpstr>
      <vt:lpstr>Times New Roman</vt:lpstr>
      <vt:lpstr>Trebuchet MS</vt:lpstr>
      <vt:lpstr>Wingdings</vt:lpstr>
      <vt:lpstr>Wingdings 2</vt:lpstr>
      <vt:lpstr>Wingdings 3</vt:lpstr>
      <vt:lpstr>Značka</vt:lpstr>
      <vt:lpstr>Karierna orientacija  kam in kako po osnovni šoli?</vt:lpstr>
      <vt:lpstr>KAJ POMAGA PRI ODLOČANJU  O SREDNJI ŠOLI IN POKLICU?</vt:lpstr>
      <vt:lpstr>OTROKOVA  MOČNA PODROČJA</vt:lpstr>
      <vt:lpstr>PowerPointova predstavitev</vt:lpstr>
      <vt:lpstr>Interesi </vt:lpstr>
      <vt:lpstr>Kam in kako?                              Aktivnosti na šoli</vt:lpstr>
      <vt:lpstr>PowerPointova predstavitev</vt:lpstr>
      <vt:lpstr>PowerPointova predstavitev</vt:lpstr>
      <vt:lpstr>PowerPointova predstavitev</vt:lpstr>
      <vt:lpstr>PowerPointova predstavitev</vt:lpstr>
      <vt:lpstr>PowerPointova predstavitev</vt:lpstr>
      <vt:lpstr>VRSTE PROGRAMOV</vt:lpstr>
      <vt:lpstr>NIŽJE POKLICNO IZOBRAŽEVANJE – 2 leti</vt:lpstr>
      <vt:lpstr>Programi npi</vt:lpstr>
      <vt:lpstr>SREDNJE POKLICNO IZOBRAŽEVANJE – 3 leta</vt:lpstr>
      <vt:lpstr>PROGRAMI SPI</vt:lpstr>
      <vt:lpstr>SREDNJE STROKOVNO IZOBRAŽEVANJE – 4 leta</vt:lpstr>
      <vt:lpstr>PROGRAMI SSI</vt:lpstr>
      <vt:lpstr>Srednje strokovno izobraževanje največkrat izbrani programi</vt:lpstr>
      <vt:lpstr>Katerih poklicev primanjkuje?</vt:lpstr>
      <vt:lpstr>GIMNAZIJE – 4 leta</vt:lpstr>
      <vt:lpstr>GIMNAZIJSKI PROGRAMI</vt:lpstr>
      <vt:lpstr>PowerPointova predstavitev</vt:lpstr>
      <vt:lpstr>PowerPointova predstavitev</vt:lpstr>
      <vt:lpstr>IZVAJANJE PROGRAMOV V VAJENIŠKI OBLIKI</vt:lpstr>
      <vt:lpstr>VAJENIŠKA OBLIKA</vt:lpstr>
      <vt:lpstr>POMEMBNI DATUMI</vt:lpstr>
      <vt:lpstr>POMEMBNI DATUMI</vt:lpstr>
      <vt:lpstr>POMEMBNI DATUMI</vt:lpstr>
      <vt:lpstr>INFORMATIVNA DNEVA</vt:lpstr>
      <vt:lpstr>Kaj naj vprašam na informativnem dnevu? 2</vt:lpstr>
      <vt:lpstr>MERILA ZA IZBIRO UČENCEV</vt:lpstr>
      <vt:lpstr>PowerPointova predstavitev</vt:lpstr>
      <vt:lpstr>PowerPointova predstavitev</vt:lpstr>
      <vt:lpstr>PowerPointova predstavitev</vt:lpstr>
      <vt:lpstr>ŠTIPENDIJE</vt:lpstr>
      <vt:lpstr>DRŽAVNE ŠTIPENDIJE</vt:lpstr>
      <vt:lpstr>Pridobitev državne štipendije</vt:lpstr>
      <vt:lpstr> Dodatki k državni štipendiji</vt:lpstr>
      <vt:lpstr>PowerPointova predstavitev</vt:lpstr>
      <vt:lpstr>PowerPointova predstavitev</vt:lpstr>
      <vt:lpstr>PowerPointova predstavitev</vt:lpstr>
      <vt:lpstr>PowerPointova predstavitev</vt:lpstr>
      <vt:lpstr>Kadrovske štipendije</vt:lpstr>
      <vt:lpstr>OSTALE ŠTIPENDIJE</vt:lpstr>
      <vt:lpstr>INTERNET NASLOVI</vt:lpstr>
      <vt:lpstr>           Hvala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 vpisom 6. februar 2019</dc:title>
  <dc:creator>Admin</dc:creator>
  <cp:lastModifiedBy>Marija MARENK</cp:lastModifiedBy>
  <cp:revision>107</cp:revision>
  <dcterms:created xsi:type="dcterms:W3CDTF">2019-02-05T20:27:55Z</dcterms:created>
  <dcterms:modified xsi:type="dcterms:W3CDTF">2023-09-08T11:09:46Z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